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30" y="-72"/>
      </p:cViewPr>
      <p:guideLst>
        <p:guide orient="horz" pos="2160"/>
        <p:guide pos="2880"/>
      </p:guideLst>
    </p:cSldViewPr>
  </p:slideViewPr>
  <p:notesTextViewPr>
    <p:cViewPr>
      <p:scale>
        <a:sx n="1" d="1"/>
        <a:sy n="1" d="1"/>
      </p:scale>
      <p:origin x="0" y="0"/>
    </p:cViewPr>
  </p:notesTextViewPr>
  <p:sorterViewPr>
    <p:cViewPr>
      <p:scale>
        <a:sx n="100" d="100"/>
        <a:sy n="100" d="100"/>
      </p:scale>
      <p:origin x="0" y="842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883980-83E2-4639-A652-1B88CD95032B}" type="datetimeFigureOut">
              <a:rPr lang="en-US" smtClean="0"/>
              <a:pPr/>
              <a:t>2018-06-18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7DA1E4-39C5-4CCA-9439-296E95E1EED9}" type="slidenum">
              <a:rPr lang="en-US" smtClean="0"/>
              <a:pPr/>
              <a:t>‹#›</a:t>
            </a:fld>
            <a:endParaRPr lang="en-US"/>
          </a:p>
        </p:txBody>
      </p:sp>
    </p:spTree>
    <p:extLst>
      <p:ext uri="{BB962C8B-B14F-4D97-AF65-F5344CB8AC3E}">
        <p14:creationId xmlns:p14="http://schemas.microsoft.com/office/powerpoint/2010/main" xmlns="" val="2081695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DA1E4-39C5-4CCA-9439-296E95E1EED9}" type="slidenum">
              <a:rPr lang="en-US" smtClean="0"/>
              <a:pPr/>
              <a:t>32</a:t>
            </a:fld>
            <a:endParaRPr lang="en-US"/>
          </a:p>
        </p:txBody>
      </p:sp>
    </p:spTree>
    <p:extLst>
      <p:ext uri="{BB962C8B-B14F-4D97-AF65-F5344CB8AC3E}">
        <p14:creationId xmlns:p14="http://schemas.microsoft.com/office/powerpoint/2010/main" xmlns="" val="44784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xmlns="" val="2561212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09C4A04-FB4E-4586-A967-3220DE774A9D}" type="datetimeFigureOut">
              <a:rPr lang="en-US" smtClean="0"/>
              <a:pPr/>
              <a:t>2018-06-18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8AA8765-3469-44DB-8D8A-90D46C21F416}" type="slidenum">
              <a:rPr lang="en-US" smtClean="0"/>
              <a:pPr/>
              <a:t>‹#›</a:t>
            </a:fld>
            <a:endParaRPr lang="en-US"/>
          </a:p>
        </p:txBody>
      </p:sp>
    </p:spTree>
    <p:extLst>
      <p:ext uri="{BB962C8B-B14F-4D97-AF65-F5344CB8AC3E}">
        <p14:creationId xmlns:p14="http://schemas.microsoft.com/office/powerpoint/2010/main" xmlns="" val="3556717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09C4A04-FB4E-4586-A967-3220DE774A9D}" type="datetimeFigureOut">
              <a:rPr lang="en-US" smtClean="0"/>
              <a:pPr/>
              <a:t>2018-06-18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8AA8765-3469-44DB-8D8A-90D46C21F416}" type="slidenum">
              <a:rPr lang="en-US" smtClean="0"/>
              <a:pPr/>
              <a:t>‹#›</a:t>
            </a:fld>
            <a:endParaRPr lang="en-US"/>
          </a:p>
        </p:txBody>
      </p:sp>
    </p:spTree>
    <p:extLst>
      <p:ext uri="{BB962C8B-B14F-4D97-AF65-F5344CB8AC3E}">
        <p14:creationId xmlns:p14="http://schemas.microsoft.com/office/powerpoint/2010/main" xmlns="" val="411805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09C4A04-FB4E-4586-A967-3220DE774A9D}" type="datetimeFigureOut">
              <a:rPr lang="en-US" smtClean="0"/>
              <a:pPr/>
              <a:t>2018-06-18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8AA8765-3469-44DB-8D8A-90D46C21F416}" type="slidenum">
              <a:rPr lang="en-US" smtClean="0"/>
              <a:pPr/>
              <a:t>‹#›</a:t>
            </a:fld>
            <a:endParaRPr lang="en-US"/>
          </a:p>
        </p:txBody>
      </p:sp>
    </p:spTree>
    <p:extLst>
      <p:ext uri="{BB962C8B-B14F-4D97-AF65-F5344CB8AC3E}">
        <p14:creationId xmlns:p14="http://schemas.microsoft.com/office/powerpoint/2010/main" xmlns="" val="2848684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09C4A04-FB4E-4586-A967-3220DE774A9D}" type="datetimeFigureOut">
              <a:rPr lang="en-US" smtClean="0"/>
              <a:pPr/>
              <a:t>2018-06-18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8AA8765-3469-44DB-8D8A-90D46C21F416}" type="slidenum">
              <a:rPr lang="en-US" smtClean="0"/>
              <a:pPr/>
              <a:t>‹#›</a:t>
            </a:fld>
            <a:endParaRPr lang="en-US"/>
          </a:p>
        </p:txBody>
      </p:sp>
    </p:spTree>
    <p:extLst>
      <p:ext uri="{BB962C8B-B14F-4D97-AF65-F5344CB8AC3E}">
        <p14:creationId xmlns:p14="http://schemas.microsoft.com/office/powerpoint/2010/main" xmlns="" val="3495765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09C4A04-FB4E-4586-A967-3220DE774A9D}" type="datetimeFigureOut">
              <a:rPr lang="en-US" smtClean="0"/>
              <a:pPr/>
              <a:t>2018-06-18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8AA8765-3469-44DB-8D8A-90D46C21F416}" type="slidenum">
              <a:rPr lang="en-US" smtClean="0"/>
              <a:pPr/>
              <a:t>‹#›</a:t>
            </a:fld>
            <a:endParaRPr lang="en-US"/>
          </a:p>
        </p:txBody>
      </p:sp>
    </p:spTree>
    <p:extLst>
      <p:ext uri="{BB962C8B-B14F-4D97-AF65-F5344CB8AC3E}">
        <p14:creationId xmlns:p14="http://schemas.microsoft.com/office/powerpoint/2010/main" xmlns="" val="3584253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09C4A04-FB4E-4586-A967-3220DE774A9D}" type="datetimeFigureOut">
              <a:rPr lang="en-US" smtClean="0"/>
              <a:pPr/>
              <a:t>2018-06-18</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8AA8765-3469-44DB-8D8A-90D46C21F416}" type="slidenum">
              <a:rPr lang="en-US" smtClean="0"/>
              <a:pPr/>
              <a:t>‹#›</a:t>
            </a:fld>
            <a:endParaRPr lang="en-US"/>
          </a:p>
        </p:txBody>
      </p:sp>
    </p:spTree>
    <p:extLst>
      <p:ext uri="{BB962C8B-B14F-4D97-AF65-F5344CB8AC3E}">
        <p14:creationId xmlns:p14="http://schemas.microsoft.com/office/powerpoint/2010/main" xmlns="" val="1375493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709C4A04-FB4E-4586-A967-3220DE774A9D}" type="datetimeFigureOut">
              <a:rPr lang="en-US" smtClean="0"/>
              <a:pPr/>
              <a:t>2018-06-18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8AA8765-3469-44DB-8D8A-90D46C21F416}" type="slidenum">
              <a:rPr lang="en-US" smtClean="0"/>
              <a:pPr/>
              <a:t>‹#›</a:t>
            </a:fld>
            <a:endParaRPr lang="en-US"/>
          </a:p>
        </p:txBody>
      </p:sp>
    </p:spTree>
    <p:extLst>
      <p:ext uri="{BB962C8B-B14F-4D97-AF65-F5344CB8AC3E}">
        <p14:creationId xmlns:p14="http://schemas.microsoft.com/office/powerpoint/2010/main" xmlns="" val="2704230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09C4A04-FB4E-4586-A967-3220DE774A9D}" type="datetimeFigureOut">
              <a:rPr lang="en-US" smtClean="0"/>
              <a:pPr/>
              <a:t>2018-06-18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8AA8765-3469-44DB-8D8A-90D46C21F416}" type="slidenum">
              <a:rPr lang="en-US" smtClean="0"/>
              <a:pPr/>
              <a:t>‹#›</a:t>
            </a:fld>
            <a:endParaRPr lang="en-US"/>
          </a:p>
        </p:txBody>
      </p:sp>
    </p:spTree>
    <p:extLst>
      <p:ext uri="{BB962C8B-B14F-4D97-AF65-F5344CB8AC3E}">
        <p14:creationId xmlns:p14="http://schemas.microsoft.com/office/powerpoint/2010/main" xmlns="" val="2316635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09C4A04-FB4E-4586-A967-3220DE774A9D}" type="datetimeFigureOut">
              <a:rPr lang="en-US" smtClean="0"/>
              <a:pPr/>
              <a:t>2018-06-18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8AA8765-3469-44DB-8D8A-90D46C21F416}" type="slidenum">
              <a:rPr lang="en-US" smtClean="0"/>
              <a:pPr/>
              <a:t>‹#›</a:t>
            </a:fld>
            <a:endParaRPr lang="en-US"/>
          </a:p>
        </p:txBody>
      </p:sp>
    </p:spTree>
    <p:extLst>
      <p:ext uri="{BB962C8B-B14F-4D97-AF65-F5344CB8AC3E}">
        <p14:creationId xmlns:p14="http://schemas.microsoft.com/office/powerpoint/2010/main" xmlns="" val="3614242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09C4A04-FB4E-4586-A967-3220DE774A9D}" type="datetimeFigureOut">
              <a:rPr lang="en-US" smtClean="0"/>
              <a:pPr/>
              <a:t>2018-06-18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8AA8765-3469-44DB-8D8A-90D46C21F416}" type="slidenum">
              <a:rPr lang="en-US" smtClean="0"/>
              <a:pPr/>
              <a:t>‹#›</a:t>
            </a:fld>
            <a:endParaRPr lang="en-US"/>
          </a:p>
        </p:txBody>
      </p:sp>
    </p:spTree>
    <p:extLst>
      <p:ext uri="{BB962C8B-B14F-4D97-AF65-F5344CB8AC3E}">
        <p14:creationId xmlns:p14="http://schemas.microsoft.com/office/powerpoint/2010/main" xmlns="" val="414935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228600" y="6334125"/>
            <a:ext cx="3533775" cy="523875"/>
          </a:xfrm>
          <a:prstGeom prst="rect">
            <a:avLst/>
          </a:prstGeom>
        </p:spPr>
      </p:pic>
      <p:sp>
        <p:nvSpPr>
          <p:cNvPr id="8" name="Footer Placeholder 4"/>
          <p:cNvSpPr txBox="1">
            <a:spLocks/>
          </p:cNvSpPr>
          <p:nvPr userDrawn="1"/>
        </p:nvSpPr>
        <p:spPr>
          <a:xfrm>
            <a:off x="4419600" y="6332540"/>
            <a:ext cx="4495800" cy="52546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smtClean="0"/>
              <a:t>The SAS Supervisor</a:t>
            </a:r>
            <a:r>
              <a:rPr lang="en-US" sz="1200" baseline="0" dirty="0" smtClean="0"/>
              <a:t> p</a:t>
            </a:r>
            <a:r>
              <a:rPr lang="en-US" sz="1200" dirty="0" smtClean="0"/>
              <a:t>resented originally at SUGI 83. Repeated at SUGI 87, 88, 90, 91, 92 and countably</a:t>
            </a:r>
            <a:r>
              <a:rPr lang="en-US" sz="1200" baseline="0" dirty="0" smtClean="0"/>
              <a:t> </a:t>
            </a:r>
            <a:r>
              <a:rPr lang="en-US" sz="1200" dirty="0" smtClean="0"/>
              <a:t>infinite other times and places.</a:t>
            </a:r>
            <a:endParaRPr lang="en-US" sz="1200" dirty="0"/>
          </a:p>
        </p:txBody>
      </p:sp>
      <p:cxnSp>
        <p:nvCxnSpPr>
          <p:cNvPr id="9" name="Straight Connector 8"/>
          <p:cNvCxnSpPr/>
          <p:nvPr userDrawn="1"/>
        </p:nvCxnSpPr>
        <p:spPr>
          <a:xfrm>
            <a:off x="228600" y="6324600"/>
            <a:ext cx="86106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07669940"/>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ommunities.sas.com/t5/SAS-Communities-Library/The-SAS-Supervisor/ta-p/429216"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hyperlink" Target="https://communities.sas.com/t5/SAS-Communities-Library/The-SAS-Supervisor/ta-p/429216"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dirty="0" smtClean="0"/>
              <a:t>The SAS Supervisor</a:t>
            </a:r>
            <a:endParaRPr lang="en-US" dirty="0"/>
          </a:p>
        </p:txBody>
      </p:sp>
      <p:sp>
        <p:nvSpPr>
          <p:cNvPr id="3" name="Subtitle 2"/>
          <p:cNvSpPr>
            <a:spLocks noGrp="1"/>
          </p:cNvSpPr>
          <p:nvPr>
            <p:ph type="subTitle" idx="1"/>
          </p:nvPr>
        </p:nvSpPr>
        <p:spPr>
          <a:xfrm>
            <a:off x="1371600" y="2057400"/>
            <a:ext cx="6400800" cy="1219200"/>
          </a:xfrm>
        </p:spPr>
        <p:txBody>
          <a:bodyPr/>
          <a:lstStyle/>
          <a:p>
            <a:r>
              <a:rPr lang="en-US" dirty="0" smtClean="0"/>
              <a:t>By Don Henderson</a:t>
            </a:r>
          </a:p>
          <a:p>
            <a:r>
              <a:rPr lang="en-US" dirty="0" err="1" smtClean="0"/>
              <a:t>PhilaSUG</a:t>
            </a:r>
            <a:r>
              <a:rPr lang="en-US" dirty="0" smtClean="0"/>
              <a:t>, June 18, 2018</a:t>
            </a:r>
          </a:p>
          <a:p>
            <a:endParaRPr lang="en-US" dirty="0"/>
          </a:p>
        </p:txBody>
      </p:sp>
      <p:sp>
        <p:nvSpPr>
          <p:cNvPr id="4" name="Rectangle 3"/>
          <p:cNvSpPr/>
          <p:nvPr/>
        </p:nvSpPr>
        <p:spPr>
          <a:xfrm>
            <a:off x="228600" y="3200400"/>
            <a:ext cx="8610600" cy="3046988"/>
          </a:xfrm>
          <a:prstGeom prst="rect">
            <a:avLst/>
          </a:prstGeom>
        </p:spPr>
        <p:txBody>
          <a:bodyPr wrap="square">
            <a:spAutoFit/>
          </a:bodyPr>
          <a:lstStyle/>
          <a:p>
            <a:pPr algn="ctr"/>
            <a:r>
              <a:rPr lang="en-US" sz="2400" dirty="0" smtClean="0"/>
              <a:t>The SAS Supervisor paper, was originally presented</a:t>
            </a:r>
          </a:p>
          <a:p>
            <a:pPr algn="ctr"/>
            <a:r>
              <a:rPr lang="en-US" sz="2400" dirty="0" smtClean="0"/>
              <a:t>in the Tutorials Section of SUGI 83.</a:t>
            </a:r>
          </a:p>
          <a:p>
            <a:pPr algn="ctr"/>
            <a:endParaRPr lang="en-US" sz="2400" dirty="0" smtClean="0"/>
          </a:p>
          <a:p>
            <a:pPr algn="ctr"/>
            <a:r>
              <a:rPr lang="en-US" sz="2400" dirty="0" smtClean="0"/>
              <a:t>It has been presented/repeated countably</a:t>
            </a:r>
            <a:r>
              <a:rPr lang="en-US" sz="2400" baseline="0" dirty="0" smtClean="0"/>
              <a:t> </a:t>
            </a:r>
            <a:r>
              <a:rPr lang="en-US" sz="2400" dirty="0" smtClean="0"/>
              <a:t>infinite other</a:t>
            </a:r>
          </a:p>
          <a:p>
            <a:pPr algn="ctr"/>
            <a:r>
              <a:rPr lang="en-US" sz="2400" dirty="0" smtClean="0"/>
              <a:t>times and places including at SUGI 87, 88, 90, 91, 92</a:t>
            </a:r>
          </a:p>
          <a:p>
            <a:pPr algn="ctr"/>
            <a:endParaRPr lang="en-US" sz="2400" dirty="0" smtClean="0"/>
          </a:p>
          <a:p>
            <a:pPr algn="ctr"/>
            <a:r>
              <a:rPr lang="en-US" sz="2400" dirty="0" smtClean="0"/>
              <a:t>Online at </a:t>
            </a:r>
            <a:r>
              <a:rPr lang="en-US" sz="2400" dirty="0" smtClean="0">
                <a:hlinkClick r:id="rId2"/>
              </a:rPr>
              <a:t>https://communities.sas.com/t5/SAS-Communities-Library/The-SAS-Supervisor/ta-p/429216</a:t>
            </a:r>
            <a:endParaRPr lang="en-US" sz="2400" dirty="0" smtClean="0"/>
          </a:p>
        </p:txBody>
      </p:sp>
    </p:spTree>
    <p:extLst>
      <p:ext uri="{BB962C8B-B14F-4D97-AF65-F5344CB8AC3E}">
        <p14:creationId xmlns:p14="http://schemas.microsoft.com/office/powerpoint/2010/main" xmlns="" val="3207334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Differences from Jurassic Times</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4800" y="1504950"/>
            <a:ext cx="6315075" cy="2228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133600" y="4105275"/>
            <a:ext cx="6638925" cy="1914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Oval Callout 2"/>
          <p:cNvSpPr/>
          <p:nvPr/>
        </p:nvSpPr>
        <p:spPr>
          <a:xfrm>
            <a:off x="5029200" y="3048000"/>
            <a:ext cx="3429000" cy="838200"/>
          </a:xfrm>
          <a:prstGeom prst="wedgeEllipseCallout">
            <a:avLst>
              <a:gd name="adj1" fmla="val -81346"/>
              <a:gd name="adj2" fmla="val 897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Need to  assign a value.</a:t>
            </a:r>
            <a:endParaRPr lang="en-US" dirty="0"/>
          </a:p>
        </p:txBody>
      </p:sp>
    </p:spTree>
    <p:extLst>
      <p:ext uri="{BB962C8B-B14F-4D97-AF65-F5344CB8AC3E}">
        <p14:creationId xmlns:p14="http://schemas.microsoft.com/office/powerpoint/2010/main" xmlns="" val="70795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ssolv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dissolve">
                                      <p:cBhvr>
                                        <p:cTn id="12" dur="500"/>
                                        <p:tgtEl>
                                          <p:spTgt spid="102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Specification of Variables for Output</a:t>
            </a:r>
            <a:endParaRPr lang="en-US" dirty="0"/>
          </a:p>
        </p:txBody>
      </p:sp>
      <p:sp>
        <p:nvSpPr>
          <p:cNvPr id="3" name="Content Placeholder 2"/>
          <p:cNvSpPr>
            <a:spLocks noGrp="1"/>
          </p:cNvSpPr>
          <p:nvPr>
            <p:ph idx="1"/>
          </p:nvPr>
        </p:nvSpPr>
        <p:spPr/>
        <p:txBody>
          <a:bodyPr>
            <a:noAutofit/>
          </a:bodyPr>
          <a:lstStyle/>
          <a:p>
            <a:pPr marL="0" indent="0">
              <a:buNone/>
            </a:pPr>
            <a:r>
              <a:rPr lang="en-US" sz="2600" b="1" dirty="0" smtClean="0"/>
              <a:t>The Drop/Keep Table  (the DKT) - A logical construct.</a:t>
            </a:r>
          </a:p>
          <a:p>
            <a:r>
              <a:rPr lang="en-US" sz="2600" dirty="0" smtClean="0"/>
              <a:t>The PDV variables  to include in the output SAS data set.</a:t>
            </a:r>
          </a:p>
          <a:p>
            <a:r>
              <a:rPr lang="en-US" sz="2600" dirty="0" smtClean="0"/>
              <a:t>The DKT has a one-to- one relationship to the PDV – a column for each variable in the PDV.</a:t>
            </a:r>
          </a:p>
          <a:p>
            <a:r>
              <a:rPr lang="en-US" sz="2600" dirty="0" smtClean="0"/>
              <a:t>A row for each output data set.</a:t>
            </a:r>
          </a:p>
          <a:p>
            <a:r>
              <a:rPr lang="en-US" sz="2600" dirty="0" smtClean="0"/>
              <a:t>DKT can only take the values of </a:t>
            </a:r>
            <a:r>
              <a:rPr lang="en-US" sz="2600" b="1" i="1" dirty="0" smtClean="0"/>
              <a:t>D</a:t>
            </a:r>
            <a:r>
              <a:rPr lang="en-US" sz="2600" dirty="0" smtClean="0"/>
              <a:t> or </a:t>
            </a:r>
            <a:r>
              <a:rPr lang="en-US" sz="2600" b="1" i="1" dirty="0" smtClean="0"/>
              <a:t>K</a:t>
            </a:r>
            <a:r>
              <a:rPr lang="en-US" sz="2600" dirty="0" smtClean="0"/>
              <a:t> - for </a:t>
            </a:r>
            <a:r>
              <a:rPr lang="en-US" sz="2600" b="1" i="1" dirty="0" smtClean="0"/>
              <a:t>D</a:t>
            </a:r>
            <a:r>
              <a:rPr lang="en-US" sz="2600" dirty="0" smtClean="0"/>
              <a:t>rop and </a:t>
            </a:r>
            <a:r>
              <a:rPr lang="en-US" sz="2600" b="1" i="1" dirty="0" smtClean="0"/>
              <a:t>K</a:t>
            </a:r>
            <a:r>
              <a:rPr lang="en-US" sz="2600" dirty="0" smtClean="0"/>
              <a:t>eep.</a:t>
            </a:r>
          </a:p>
          <a:p>
            <a:r>
              <a:rPr lang="en-US" sz="2600" dirty="0" smtClean="0"/>
              <a:t>Values assigned at compile time and can not be altered during the execution phase of a DATA Step.</a:t>
            </a:r>
          </a:p>
        </p:txBody>
      </p:sp>
    </p:spTree>
    <p:extLst>
      <p:ext uri="{BB962C8B-B14F-4D97-AF65-F5344CB8AC3E}">
        <p14:creationId xmlns:p14="http://schemas.microsoft.com/office/powerpoint/2010/main" xmlns="" val="177217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DKT Table – Order of Operation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Input data set options first.</a:t>
            </a:r>
          </a:p>
          <a:p>
            <a:pPr marL="514350" indent="-514350">
              <a:buFont typeface="+mj-lt"/>
              <a:buAutoNum type="arabicPeriod"/>
            </a:pPr>
            <a:r>
              <a:rPr lang="en-US" dirty="0" smtClean="0"/>
              <a:t>DROP Statements</a:t>
            </a:r>
          </a:p>
          <a:p>
            <a:pPr marL="514350" indent="-514350">
              <a:buFont typeface="+mj-lt"/>
              <a:buAutoNum type="arabicPeriod"/>
            </a:pPr>
            <a:r>
              <a:rPr lang="en-US" dirty="0" smtClean="0"/>
              <a:t>KEEP Statements</a:t>
            </a:r>
          </a:p>
          <a:p>
            <a:pPr marL="514350" indent="-514350">
              <a:buFont typeface="+mj-lt"/>
              <a:buAutoNum type="arabicPeriod"/>
            </a:pPr>
            <a:r>
              <a:rPr lang="en-US" dirty="0" smtClean="0"/>
              <a:t>Output data set options last.</a:t>
            </a:r>
            <a:endParaRPr lang="en-US" dirty="0"/>
          </a:p>
        </p:txBody>
      </p:sp>
    </p:spTree>
    <p:extLst>
      <p:ext uri="{BB962C8B-B14F-4D97-AF65-F5344CB8AC3E}">
        <p14:creationId xmlns:p14="http://schemas.microsoft.com/office/powerpoint/2010/main" xmlns="" val="799674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DKT Rules – 1 of 3</a:t>
            </a:r>
            <a:endParaRPr lang="en-US" dirty="0"/>
          </a:p>
        </p:txBody>
      </p:sp>
      <p:sp>
        <p:nvSpPr>
          <p:cNvPr id="3" name="Content Placeholder 2"/>
          <p:cNvSpPr>
            <a:spLocks noGrp="1"/>
          </p:cNvSpPr>
          <p:nvPr>
            <p:ph idx="1"/>
          </p:nvPr>
        </p:nvSpPr>
        <p:spPr>
          <a:xfrm>
            <a:off x="457200" y="1417637"/>
            <a:ext cx="8458200" cy="4906963"/>
          </a:xfrm>
        </p:spPr>
        <p:txBody>
          <a:bodyPr>
            <a:normAutofit lnSpcReduction="10000"/>
          </a:bodyPr>
          <a:lstStyle/>
          <a:p>
            <a:pPr marL="514350" indent="-514350">
              <a:buFont typeface="+mj-lt"/>
              <a:buAutoNum type="arabicParenR"/>
            </a:pPr>
            <a:r>
              <a:rPr lang="en-US" sz="2600" dirty="0" smtClean="0"/>
              <a:t>For </a:t>
            </a:r>
            <a:r>
              <a:rPr lang="en-US" sz="2600" dirty="0"/>
              <a:t>each variable in the </a:t>
            </a:r>
            <a:r>
              <a:rPr lang="en-US" sz="2600" dirty="0" smtClean="0"/>
              <a:t>PDV:</a:t>
            </a:r>
          </a:p>
          <a:p>
            <a:pPr marL="914400" lvl="1" indent="-457200">
              <a:buFont typeface="+mj-lt"/>
              <a:buAutoNum type="arabicPeriod"/>
            </a:pPr>
            <a:r>
              <a:rPr lang="en-US" sz="2200" dirty="0" smtClean="0"/>
              <a:t>set </a:t>
            </a:r>
            <a:r>
              <a:rPr lang="en-US" sz="2200" dirty="0"/>
              <a:t>all of its DKT values to </a:t>
            </a:r>
            <a:r>
              <a:rPr lang="en-US" sz="2200" b="1" dirty="0" smtClean="0"/>
              <a:t>D</a:t>
            </a:r>
            <a:r>
              <a:rPr lang="en-US" sz="2200" dirty="0" smtClean="0"/>
              <a:t> </a:t>
            </a:r>
            <a:r>
              <a:rPr lang="en-US" sz="2200" dirty="0"/>
              <a:t>if it is a SAS special variable (</a:t>
            </a:r>
            <a:r>
              <a:rPr lang="en-US" sz="2200" dirty="0" smtClean="0"/>
              <a:t>e.g., </a:t>
            </a:r>
            <a:r>
              <a:rPr lang="en-US" sz="2200" dirty="0"/>
              <a:t>_N_, _ERROR_, END=, IN=, POINT=, FIRST, and LAST, variables, and implicit ARRAY </a:t>
            </a:r>
            <a:r>
              <a:rPr lang="en-US" sz="2200" dirty="0" smtClean="0"/>
              <a:t>indices).</a:t>
            </a:r>
          </a:p>
          <a:p>
            <a:pPr marL="914400" lvl="1" indent="-457200">
              <a:buFont typeface="+mj-lt"/>
              <a:buAutoNum type="arabicPeriod"/>
            </a:pPr>
            <a:r>
              <a:rPr lang="en-US" sz="2200" dirty="0" smtClean="0"/>
              <a:t>Otherwise </a:t>
            </a:r>
            <a:r>
              <a:rPr lang="en-US" sz="2200" dirty="0"/>
              <a:t>set the DKT values to </a:t>
            </a:r>
            <a:r>
              <a:rPr lang="en-US" sz="2200" b="1" dirty="0" smtClean="0"/>
              <a:t>K</a:t>
            </a:r>
            <a:r>
              <a:rPr lang="en-US" sz="2200" dirty="0" smtClean="0"/>
              <a:t>. </a:t>
            </a:r>
            <a:endParaRPr lang="en-US" sz="2200" dirty="0"/>
          </a:p>
          <a:p>
            <a:pPr marL="514350" indent="-514350">
              <a:buFont typeface="+mj-lt"/>
              <a:buAutoNum type="arabicParenR"/>
            </a:pPr>
            <a:r>
              <a:rPr lang="en-US" sz="2600" dirty="0" smtClean="0"/>
              <a:t>DROP </a:t>
            </a:r>
            <a:r>
              <a:rPr lang="en-US" sz="2600" dirty="0"/>
              <a:t>statement changes to DKT are made before KEEP statement changes. </a:t>
            </a:r>
          </a:p>
          <a:p>
            <a:pPr marL="514350" indent="-514350">
              <a:buFont typeface="+mj-lt"/>
              <a:buAutoNum type="arabicParenR"/>
            </a:pPr>
            <a:r>
              <a:rPr lang="en-US" sz="2600" dirty="0" smtClean="0"/>
              <a:t>For </a:t>
            </a:r>
            <a:r>
              <a:rPr lang="en-US" sz="2600" dirty="0"/>
              <a:t>each variable in a DROP statement with its DKT value equal to </a:t>
            </a:r>
            <a:r>
              <a:rPr lang="en-US" sz="2600" b="1" dirty="0" smtClean="0"/>
              <a:t>K</a:t>
            </a:r>
            <a:r>
              <a:rPr lang="en-US" sz="2600" dirty="0" smtClean="0"/>
              <a:t>, </a:t>
            </a:r>
            <a:r>
              <a:rPr lang="en-US" sz="2600" dirty="0"/>
              <a:t>change it to </a:t>
            </a:r>
            <a:r>
              <a:rPr lang="en-US" sz="2600" b="1" dirty="0" smtClean="0"/>
              <a:t>D</a:t>
            </a:r>
            <a:r>
              <a:rPr lang="en-US" sz="2600" dirty="0" smtClean="0"/>
              <a:t>. </a:t>
            </a:r>
            <a:r>
              <a:rPr lang="en-US" sz="2600" dirty="0"/>
              <a:t>If the </a:t>
            </a:r>
            <a:r>
              <a:rPr lang="en-US" sz="2600" dirty="0" err="1"/>
              <a:t>DROPped</a:t>
            </a:r>
            <a:r>
              <a:rPr lang="en-US" sz="2600" dirty="0"/>
              <a:t> variable is not found, set an error condition. The error message </a:t>
            </a:r>
            <a:r>
              <a:rPr lang="en-US" sz="2600" dirty="0" smtClean="0"/>
              <a:t>is:</a:t>
            </a:r>
            <a:br>
              <a:rPr lang="en-US" sz="2600" dirty="0" smtClean="0"/>
            </a:br>
            <a:r>
              <a:rPr lang="en-US" sz="2600" dirty="0" smtClean="0"/>
              <a:t/>
            </a:r>
            <a:br>
              <a:rPr lang="en-US" sz="2600" dirty="0" smtClean="0"/>
            </a:br>
            <a:r>
              <a:rPr lang="en-US" sz="2200" b="1" dirty="0" smtClean="0"/>
              <a:t>The variable &lt;name</a:t>
            </a:r>
            <a:r>
              <a:rPr lang="en-US" sz="2200" b="1" dirty="0"/>
              <a:t>&gt; </a:t>
            </a:r>
            <a:r>
              <a:rPr lang="en-US" sz="2200" b="1" dirty="0" smtClean="0"/>
              <a:t>in the DROP, KEEP, or RENAME list has never been referenced.</a:t>
            </a:r>
            <a:endParaRPr lang="en-US" sz="2200" b="1" dirty="0"/>
          </a:p>
        </p:txBody>
      </p:sp>
      <p:sp>
        <p:nvSpPr>
          <p:cNvPr id="4" name="Oval Callout 3"/>
          <p:cNvSpPr/>
          <p:nvPr/>
        </p:nvSpPr>
        <p:spPr>
          <a:xfrm>
            <a:off x="685800" y="3276600"/>
            <a:ext cx="8458200" cy="1828800"/>
          </a:xfrm>
          <a:prstGeom prst="wedgeEllipseCallout">
            <a:avLst>
              <a:gd name="adj1" fmla="val -29110"/>
              <a:gd name="adj2" fmla="val 914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
            </a:r>
            <a:r>
              <a:rPr lang="en-US" dirty="0" smtClean="0"/>
              <a:t>ost </a:t>
            </a:r>
            <a:r>
              <a:rPr lang="en-US" dirty="0"/>
              <a:t>often occurs </a:t>
            </a:r>
            <a:r>
              <a:rPr lang="en-US" dirty="0" smtClean="0"/>
              <a:t>when:</a:t>
            </a:r>
          </a:p>
          <a:p>
            <a:pPr marL="342900" indent="-342900">
              <a:buFont typeface="+mj-lt"/>
              <a:buAutoNum type="arabicPeriod"/>
            </a:pPr>
            <a:r>
              <a:rPr lang="en-US" dirty="0" smtClean="0"/>
              <a:t>A  variable </a:t>
            </a:r>
            <a:r>
              <a:rPr lang="en-US" dirty="0"/>
              <a:t>is listed in more than one DROP </a:t>
            </a:r>
            <a:r>
              <a:rPr lang="en-US" dirty="0" smtClean="0"/>
              <a:t>statement</a:t>
            </a:r>
          </a:p>
          <a:p>
            <a:pPr marL="342900" indent="-342900">
              <a:buFont typeface="+mj-lt"/>
              <a:buAutoNum type="arabicPeriod"/>
            </a:pPr>
            <a:r>
              <a:rPr lang="en-US" dirty="0" smtClean="0"/>
              <a:t>Or listed more </a:t>
            </a:r>
            <a:r>
              <a:rPr lang="en-US" dirty="0"/>
              <a:t>than once in a single DROP </a:t>
            </a:r>
            <a:r>
              <a:rPr lang="en-US" dirty="0" smtClean="0"/>
              <a:t>statement</a:t>
            </a:r>
            <a:endParaRPr lang="en-US" dirty="0"/>
          </a:p>
          <a:p>
            <a:pPr marL="342900" indent="-342900">
              <a:buFont typeface="+mj-lt"/>
              <a:buAutoNum type="arabicPeriod"/>
            </a:pPr>
            <a:r>
              <a:rPr lang="en-US" dirty="0" smtClean="0"/>
              <a:t>Or a </a:t>
            </a:r>
            <a:r>
              <a:rPr lang="en-US" dirty="0"/>
              <a:t>variable not in the </a:t>
            </a:r>
            <a:r>
              <a:rPr lang="en-US" dirty="0" smtClean="0"/>
              <a:t>PDV </a:t>
            </a:r>
            <a:r>
              <a:rPr lang="en-US" dirty="0"/>
              <a:t>is listed in a DROP </a:t>
            </a:r>
            <a:r>
              <a:rPr lang="en-US" dirty="0" smtClean="0"/>
              <a:t>statement</a:t>
            </a:r>
          </a:p>
          <a:p>
            <a:pPr marL="342900" indent="-342900">
              <a:buFont typeface="+mj-lt"/>
              <a:buAutoNum type="arabicPeriod"/>
            </a:pPr>
            <a:r>
              <a:rPr lang="en-US" dirty="0" smtClean="0"/>
              <a:t>Or a </a:t>
            </a:r>
            <a:r>
              <a:rPr lang="en-US" dirty="0"/>
              <a:t>SAS automatic variable is listed in a DROP statement. </a:t>
            </a:r>
          </a:p>
        </p:txBody>
      </p:sp>
    </p:spTree>
    <p:extLst>
      <p:ext uri="{BB962C8B-B14F-4D97-AF65-F5344CB8AC3E}">
        <p14:creationId xmlns:p14="http://schemas.microsoft.com/office/powerpoint/2010/main" xmlns="" val="428675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dissolve">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dissolve">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dissolve">
                                      <p:cBhvr>
                                        <p:cTn id="47" dur="5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dissolve">
                                      <p:cBhvr>
                                        <p:cTn id="5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DKT Rules – 2 of 3</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marL="514350" indent="-514350">
              <a:buFont typeface="+mj-lt"/>
              <a:buAutoNum type="arabicParenR" startAt="4"/>
            </a:pPr>
            <a:r>
              <a:rPr lang="en-US" dirty="0"/>
              <a:t>If </a:t>
            </a:r>
            <a:r>
              <a:rPr lang="en-US" dirty="0" smtClean="0"/>
              <a:t>any </a:t>
            </a:r>
            <a:r>
              <a:rPr lang="en-US" dirty="0"/>
              <a:t>KEEP statements are </a:t>
            </a:r>
            <a:r>
              <a:rPr lang="en-US" dirty="0" smtClean="0"/>
              <a:t>present:</a:t>
            </a:r>
          </a:p>
          <a:p>
            <a:pPr lvl="1"/>
            <a:r>
              <a:rPr lang="en-US" dirty="0" smtClean="0"/>
              <a:t>Create </a:t>
            </a:r>
            <a:r>
              <a:rPr lang="en-US" dirty="0"/>
              <a:t>a list of unique variable names from all KEEP </a:t>
            </a:r>
            <a:r>
              <a:rPr lang="en-US" dirty="0" smtClean="0"/>
              <a:t>statements.</a:t>
            </a:r>
          </a:p>
          <a:p>
            <a:pPr lvl="1"/>
            <a:r>
              <a:rPr lang="en-US" dirty="0" smtClean="0"/>
              <a:t>This </a:t>
            </a:r>
            <a:r>
              <a:rPr lang="en-US" dirty="0"/>
              <a:t>list </a:t>
            </a:r>
            <a:r>
              <a:rPr lang="en-US" dirty="0" smtClean="0"/>
              <a:t>is compared with </a:t>
            </a:r>
            <a:r>
              <a:rPr lang="en-US" dirty="0"/>
              <a:t>variables in the PDV that have their DKT value equal to </a:t>
            </a:r>
            <a:r>
              <a:rPr lang="en-US" b="1" dirty="0" smtClean="0"/>
              <a:t>K</a:t>
            </a:r>
            <a:r>
              <a:rPr lang="en-US" dirty="0" smtClean="0"/>
              <a:t>.</a:t>
            </a:r>
          </a:p>
          <a:p>
            <a:pPr lvl="1"/>
            <a:r>
              <a:rPr lang="en-US" dirty="0" smtClean="0"/>
              <a:t>The Supervisor makes no changes to the DKT values for matching names. Mismatches are:</a:t>
            </a:r>
          </a:p>
          <a:p>
            <a:pPr lvl="2"/>
            <a:r>
              <a:rPr lang="en-US" dirty="0" smtClean="0"/>
              <a:t>Variables </a:t>
            </a:r>
            <a:r>
              <a:rPr lang="en-US" dirty="0"/>
              <a:t>in the PDV with DKT equal to </a:t>
            </a:r>
            <a:r>
              <a:rPr lang="en-US" b="1" dirty="0" smtClean="0"/>
              <a:t>K</a:t>
            </a:r>
            <a:r>
              <a:rPr lang="en-US" dirty="0" smtClean="0"/>
              <a:t> </a:t>
            </a:r>
            <a:r>
              <a:rPr lang="en-US" dirty="0"/>
              <a:t>but not in the list of unique variables from all KEEP statements, set the DKT value to </a:t>
            </a:r>
            <a:r>
              <a:rPr lang="en-US" b="1" dirty="0" smtClean="0"/>
              <a:t>D</a:t>
            </a:r>
          </a:p>
          <a:p>
            <a:pPr lvl="2"/>
            <a:r>
              <a:rPr lang="en-US" dirty="0" smtClean="0"/>
              <a:t>Variables </a:t>
            </a:r>
            <a:r>
              <a:rPr lang="en-US" dirty="0"/>
              <a:t>in the list compiled from all KEEP statements which do not match variables in the PDV with DKT equal to </a:t>
            </a:r>
            <a:r>
              <a:rPr lang="en-US" b="1" dirty="0" smtClean="0"/>
              <a:t>K</a:t>
            </a:r>
            <a:r>
              <a:rPr lang="en-US" dirty="0" smtClean="0"/>
              <a:t>, display this error:</a:t>
            </a:r>
            <a:br>
              <a:rPr lang="en-US" dirty="0" smtClean="0"/>
            </a:br>
            <a:r>
              <a:rPr lang="en-US" b="1" dirty="0" smtClean="0"/>
              <a:t>The </a:t>
            </a:r>
            <a:r>
              <a:rPr lang="en-US" b="1" dirty="0"/>
              <a:t>variable &lt;name&gt; in the </a:t>
            </a:r>
            <a:r>
              <a:rPr lang="en-US" b="1" dirty="0" smtClean="0"/>
              <a:t>DROP, </a:t>
            </a:r>
            <a:r>
              <a:rPr lang="en-US" b="1" dirty="0"/>
              <a:t>KEEP, or RENAME</a:t>
            </a:r>
            <a:r>
              <a:rPr lang="en-US" b="1" dirty="0" smtClean="0"/>
              <a:t> </a:t>
            </a:r>
            <a:r>
              <a:rPr lang="en-US" b="1" dirty="0"/>
              <a:t>has never been referenced.</a:t>
            </a:r>
          </a:p>
          <a:p>
            <a:pPr marL="914400" lvl="2" indent="0">
              <a:buNone/>
            </a:pPr>
            <a:endParaRPr lang="en-US" dirty="0"/>
          </a:p>
        </p:txBody>
      </p:sp>
      <p:sp>
        <p:nvSpPr>
          <p:cNvPr id="4" name="Oval Callout 3"/>
          <p:cNvSpPr/>
          <p:nvPr/>
        </p:nvSpPr>
        <p:spPr>
          <a:xfrm>
            <a:off x="9525" y="2971800"/>
            <a:ext cx="9144000" cy="1828800"/>
          </a:xfrm>
          <a:prstGeom prst="wedgeEllipseCallout">
            <a:avLst>
              <a:gd name="adj1" fmla="val -29110"/>
              <a:gd name="adj2" fmla="val 914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
            </a:r>
            <a:r>
              <a:rPr lang="en-US" dirty="0" smtClean="0"/>
              <a:t>ost </a:t>
            </a:r>
            <a:r>
              <a:rPr lang="en-US" dirty="0"/>
              <a:t>often occurs </a:t>
            </a:r>
            <a:r>
              <a:rPr lang="en-US" dirty="0" smtClean="0"/>
              <a:t>when:</a:t>
            </a:r>
          </a:p>
          <a:p>
            <a:pPr marL="342900" indent="-342900">
              <a:buFont typeface="+mj-lt"/>
              <a:buAutoNum type="arabicPeriod"/>
            </a:pPr>
            <a:r>
              <a:rPr lang="en-US" dirty="0"/>
              <a:t>A  </a:t>
            </a:r>
            <a:r>
              <a:rPr lang="en-US" dirty="0" smtClean="0"/>
              <a:t>variable </a:t>
            </a:r>
            <a:r>
              <a:rPr lang="en-US" dirty="0"/>
              <a:t>is listed in a DROP statement and a KEEP </a:t>
            </a:r>
            <a:r>
              <a:rPr lang="en-US" dirty="0" smtClean="0"/>
              <a:t>statement</a:t>
            </a:r>
            <a:endParaRPr lang="en-US" dirty="0"/>
          </a:p>
          <a:p>
            <a:pPr marL="342900" indent="-342900">
              <a:buFont typeface="+mj-lt"/>
              <a:buAutoNum type="arabicPeriod"/>
            </a:pPr>
            <a:r>
              <a:rPr lang="en-US" dirty="0" smtClean="0"/>
              <a:t>Or a variable not </a:t>
            </a:r>
            <a:r>
              <a:rPr lang="en-US" dirty="0"/>
              <a:t>in the </a:t>
            </a:r>
            <a:r>
              <a:rPr lang="en-US" dirty="0" smtClean="0"/>
              <a:t>PDV is </a:t>
            </a:r>
            <a:r>
              <a:rPr lang="en-US" dirty="0"/>
              <a:t>listed in a KEEP </a:t>
            </a:r>
            <a:r>
              <a:rPr lang="en-US" dirty="0" smtClean="0"/>
              <a:t>statement</a:t>
            </a:r>
          </a:p>
          <a:p>
            <a:pPr marL="342900" indent="-342900">
              <a:buFont typeface="+mj-lt"/>
              <a:buAutoNum type="arabicPeriod"/>
            </a:pPr>
            <a:r>
              <a:rPr lang="en-US" dirty="0"/>
              <a:t>O</a:t>
            </a:r>
            <a:r>
              <a:rPr lang="en-US" dirty="0" smtClean="0"/>
              <a:t>r </a:t>
            </a:r>
            <a:r>
              <a:rPr lang="en-US" dirty="0"/>
              <a:t>a SAS automatic variable is listed in a KEEP statement. </a:t>
            </a:r>
          </a:p>
        </p:txBody>
      </p:sp>
    </p:spTree>
    <p:extLst>
      <p:ext uri="{BB962C8B-B14F-4D97-AF65-F5344CB8AC3E}">
        <p14:creationId xmlns:p14="http://schemas.microsoft.com/office/powerpoint/2010/main" xmlns="" val="397105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ssolve">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dissolve">
                                      <p:cBhvr>
                                        <p:cTn id="42" dur="500"/>
                                        <p:tgtEl>
                                          <p:spTgt spid="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dissolve">
                                      <p:cBhvr>
                                        <p:cTn id="47" dur="500"/>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dissolve">
                                      <p:cBhvr>
                                        <p:cTn id="5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DKT Rules – </a:t>
            </a:r>
            <a:r>
              <a:rPr lang="en-US" dirty="0" smtClean="0"/>
              <a:t>3 </a:t>
            </a:r>
            <a:r>
              <a:rPr lang="en-US" dirty="0"/>
              <a:t>of 3</a:t>
            </a:r>
          </a:p>
        </p:txBody>
      </p:sp>
      <p:sp>
        <p:nvSpPr>
          <p:cNvPr id="3" name="Content Placeholder 2"/>
          <p:cNvSpPr>
            <a:spLocks noGrp="1"/>
          </p:cNvSpPr>
          <p:nvPr>
            <p:ph idx="1"/>
          </p:nvPr>
        </p:nvSpPr>
        <p:spPr/>
        <p:txBody>
          <a:bodyPr/>
          <a:lstStyle/>
          <a:p>
            <a:pPr marL="514350" indent="-514350">
              <a:buFont typeface="+mj-lt"/>
              <a:buAutoNum type="arabicParenR" startAt="5"/>
            </a:pPr>
            <a:r>
              <a:rPr lang="en-US" dirty="0" smtClean="0"/>
              <a:t>Process DROP and KEEP output data set options, using the same rules and precedence (DROP before KEEP)</a:t>
            </a:r>
            <a:endParaRPr lang="en-US" dirty="0"/>
          </a:p>
        </p:txBody>
      </p:sp>
    </p:spTree>
    <p:extLst>
      <p:ext uri="{BB962C8B-B14F-4D97-AF65-F5344CB8AC3E}">
        <p14:creationId xmlns:p14="http://schemas.microsoft.com/office/powerpoint/2010/main" xmlns="" val="1246012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Initialization to Missing </a:t>
            </a:r>
            <a:r>
              <a:rPr lang="en-US" dirty="0" smtClean="0"/>
              <a:t>Values</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marL="0" indent="0">
              <a:buNone/>
            </a:pPr>
            <a:r>
              <a:rPr lang="en-US" dirty="0" smtClean="0"/>
              <a:t>Initializing variables to </a:t>
            </a:r>
            <a:r>
              <a:rPr lang="en-US" dirty="0"/>
              <a:t>missing between </a:t>
            </a:r>
            <a:r>
              <a:rPr lang="en-US" dirty="0" smtClean="0"/>
              <a:t>executions </a:t>
            </a:r>
            <a:r>
              <a:rPr lang="en-US" dirty="0"/>
              <a:t>of the DATA </a:t>
            </a:r>
            <a:r>
              <a:rPr lang="en-US" dirty="0" smtClean="0"/>
              <a:t>Step </a:t>
            </a:r>
            <a:r>
              <a:rPr lang="en-US" dirty="0"/>
              <a:t>is also illustrated by a buffer with a one-to- one correspondence to the </a:t>
            </a:r>
            <a:r>
              <a:rPr lang="en-US" dirty="0" smtClean="0"/>
              <a:t>PDV. The elements of this Initialize to Missing Vector (ITMV) can take three possible values:</a:t>
            </a:r>
          </a:p>
          <a:p>
            <a:pPr marL="914400" lvl="1" indent="-514350">
              <a:buFont typeface="+mj-lt"/>
              <a:buAutoNum type="arabicParenR"/>
            </a:pPr>
            <a:r>
              <a:rPr lang="en-US" b="1" dirty="0" smtClean="0"/>
              <a:t>Y</a:t>
            </a:r>
            <a:r>
              <a:rPr lang="en-US" dirty="0" smtClean="0"/>
              <a:t> - Initialize </a:t>
            </a:r>
            <a:r>
              <a:rPr lang="en-US" dirty="0"/>
              <a:t>to missing between each </a:t>
            </a:r>
            <a:r>
              <a:rPr lang="en-US" dirty="0" smtClean="0"/>
              <a:t>execution. </a:t>
            </a:r>
            <a:endParaRPr lang="en-US" dirty="0"/>
          </a:p>
          <a:p>
            <a:pPr marL="914400" lvl="1" indent="-514350">
              <a:buFont typeface="+mj-lt"/>
              <a:buAutoNum type="arabicParenR"/>
            </a:pPr>
            <a:r>
              <a:rPr lang="en-US" b="1" dirty="0" smtClean="0"/>
              <a:t>N</a:t>
            </a:r>
            <a:r>
              <a:rPr lang="en-US" dirty="0" smtClean="0"/>
              <a:t> - Do </a:t>
            </a:r>
            <a:r>
              <a:rPr lang="en-US" dirty="0"/>
              <a:t>not initialize to missing. </a:t>
            </a:r>
          </a:p>
          <a:p>
            <a:pPr marL="914400" lvl="1" indent="-514350">
              <a:buFont typeface="+mj-lt"/>
              <a:buAutoNum type="arabicParenR"/>
            </a:pPr>
            <a:r>
              <a:rPr lang="en-US" b="1" dirty="0" smtClean="0"/>
              <a:t>R</a:t>
            </a:r>
            <a:r>
              <a:rPr lang="en-US" dirty="0" smtClean="0"/>
              <a:t> - The </a:t>
            </a:r>
            <a:r>
              <a:rPr lang="en-US" dirty="0"/>
              <a:t>read operation (i.e., SET, MERGE or UPDATE) will perform the initialization to missing </a:t>
            </a:r>
            <a:r>
              <a:rPr lang="en-US" dirty="0" smtClean="0"/>
              <a:t>values. </a:t>
            </a:r>
          </a:p>
          <a:p>
            <a:pPr marL="0" indent="0">
              <a:buNone/>
            </a:pPr>
            <a:r>
              <a:rPr lang="en-US" dirty="0"/>
              <a:t>These values, </a:t>
            </a:r>
            <a:r>
              <a:rPr lang="en-US" dirty="0" smtClean="0"/>
              <a:t>are </a:t>
            </a:r>
            <a:r>
              <a:rPr lang="en-US" dirty="0"/>
              <a:t>defined at compile time and can not be changed at execution time.</a:t>
            </a:r>
          </a:p>
        </p:txBody>
      </p:sp>
      <p:sp>
        <p:nvSpPr>
          <p:cNvPr id="4" name="Oval Callout 3"/>
          <p:cNvSpPr/>
          <p:nvPr/>
        </p:nvSpPr>
        <p:spPr>
          <a:xfrm>
            <a:off x="5562600" y="3733800"/>
            <a:ext cx="3505200" cy="838200"/>
          </a:xfrm>
          <a:prstGeom prst="wedgeEllipseCallout">
            <a:avLst>
              <a:gd name="adj1" fmla="val -160800"/>
              <a:gd name="adj2" fmla="val 310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a:t>
            </a:r>
            <a:r>
              <a:rPr lang="en-US" dirty="0" smtClean="0"/>
              <a:t>nly </a:t>
            </a:r>
            <a:r>
              <a:rPr lang="en-US" dirty="0"/>
              <a:t>used when multiple data sets are being read</a:t>
            </a:r>
          </a:p>
        </p:txBody>
      </p:sp>
    </p:spTree>
    <p:extLst>
      <p:ext uri="{BB962C8B-B14F-4D97-AF65-F5344CB8AC3E}">
        <p14:creationId xmlns:p14="http://schemas.microsoft.com/office/powerpoint/2010/main" xmlns="" val="1584911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1" nodeType="clickEffect">
                                  <p:stCondLst>
                                    <p:cond delay="0"/>
                                  </p:stCondLst>
                                  <p:childTnLst>
                                    <p:set>
                                      <p:cBhvr>
                                        <p:cTn id="31" dur="1" fill="hold">
                                          <p:stCondLst>
                                            <p:cond delay="0"/>
                                          </p:stCondLst>
                                        </p:cTn>
                                        <p:tgtEl>
                                          <p:spTgt spid="4"/>
                                        </p:tgtEl>
                                        <p:attrNameLst>
                                          <p:attrName>style.visibility</p:attrName>
                                        </p:attrNameLst>
                                      </p:cBhvr>
                                      <p:to>
                                        <p:strVal val="hidden"/>
                                      </p:to>
                                    </p:set>
                                  </p:childTnLst>
                                </p:cTn>
                              </p:par>
                              <p:par>
                                <p:cTn id="32" presetID="9" presetClass="entr" presetSubtype="0"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dissolve">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4"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ITMV Rules – 1 of 2</a:t>
            </a:r>
            <a:endParaRPr lang="en-US" dirty="0"/>
          </a:p>
        </p:txBody>
      </p:sp>
      <p:sp>
        <p:nvSpPr>
          <p:cNvPr id="3" name="Content Placeholder 2"/>
          <p:cNvSpPr>
            <a:spLocks noGrp="1"/>
          </p:cNvSpPr>
          <p:nvPr>
            <p:ph idx="1"/>
          </p:nvPr>
        </p:nvSpPr>
        <p:spPr>
          <a:xfrm>
            <a:off x="457200" y="1447800"/>
            <a:ext cx="8229600" cy="4800600"/>
          </a:xfrm>
        </p:spPr>
        <p:txBody>
          <a:bodyPr>
            <a:noAutofit/>
          </a:bodyPr>
          <a:lstStyle/>
          <a:p>
            <a:pPr marL="0" indent="0">
              <a:buNone/>
            </a:pPr>
            <a:r>
              <a:rPr lang="en-US" dirty="0"/>
              <a:t>I</a:t>
            </a:r>
            <a:r>
              <a:rPr lang="en-US" dirty="0" smtClean="0"/>
              <a:t>nitially set to </a:t>
            </a:r>
            <a:r>
              <a:rPr lang="en-US" b="1" dirty="0" smtClean="0"/>
              <a:t>Y</a:t>
            </a:r>
            <a:r>
              <a:rPr lang="en-US" dirty="0" smtClean="0"/>
              <a:t> and change to </a:t>
            </a:r>
            <a:r>
              <a:rPr lang="en-US" b="1" dirty="0" smtClean="0"/>
              <a:t>N</a:t>
            </a:r>
            <a:r>
              <a:rPr lang="en-US" dirty="0" smtClean="0"/>
              <a:t> for: </a:t>
            </a:r>
          </a:p>
          <a:p>
            <a:pPr marL="514350" indent="-514350">
              <a:buFont typeface="+mj-lt"/>
              <a:buAutoNum type="arabicPeriod"/>
            </a:pPr>
            <a:r>
              <a:rPr lang="en-US" dirty="0" smtClean="0"/>
              <a:t>All </a:t>
            </a:r>
            <a:r>
              <a:rPr lang="en-US" dirty="0"/>
              <a:t>SAS special </a:t>
            </a:r>
            <a:r>
              <a:rPr lang="en-US" dirty="0" smtClean="0"/>
              <a:t>variables .</a:t>
            </a:r>
            <a:endParaRPr lang="en-US" dirty="0"/>
          </a:p>
          <a:p>
            <a:pPr marL="514350" indent="-514350">
              <a:buFont typeface="+mj-lt"/>
              <a:buAutoNum type="arabicPeriod"/>
            </a:pPr>
            <a:r>
              <a:rPr lang="en-US" dirty="0" smtClean="0"/>
              <a:t>All </a:t>
            </a:r>
            <a:r>
              <a:rPr lang="en-US" dirty="0"/>
              <a:t>variables listed in a RETAIN </a:t>
            </a:r>
            <a:r>
              <a:rPr lang="en-US" dirty="0" smtClean="0"/>
              <a:t>statement. </a:t>
            </a:r>
            <a:endParaRPr lang="en-US" dirty="0"/>
          </a:p>
          <a:p>
            <a:pPr marL="514350" indent="-514350">
              <a:buFont typeface="+mj-lt"/>
              <a:buAutoNum type="arabicPeriod"/>
            </a:pPr>
            <a:r>
              <a:rPr lang="en-US" dirty="0" smtClean="0"/>
              <a:t>All accumulator variables used in a sum statement:</a:t>
            </a:r>
          </a:p>
          <a:p>
            <a:pPr marL="914400" lvl="1" indent="-514350">
              <a:buFont typeface="+mj-lt"/>
              <a:buAutoNum type="arabicPeriod"/>
            </a:pPr>
            <a:r>
              <a:rPr lang="en-US" dirty="0" smtClean="0"/>
              <a:t>Variable + (expression);</a:t>
            </a:r>
          </a:p>
          <a:p>
            <a:pPr marL="914400" lvl="1" indent="-514350">
              <a:buFont typeface="+mj-lt"/>
              <a:buAutoNum type="arabicPeriod"/>
            </a:pPr>
            <a:r>
              <a:rPr lang="en-US" dirty="0" smtClean="0"/>
              <a:t>Change from earlier releases – applies even to ARRAY references. </a:t>
            </a:r>
            <a:endParaRPr lang="en-US" dirty="0"/>
          </a:p>
        </p:txBody>
      </p:sp>
    </p:spTree>
    <p:extLst>
      <p:ext uri="{BB962C8B-B14F-4D97-AF65-F5344CB8AC3E}">
        <p14:creationId xmlns:p14="http://schemas.microsoft.com/office/powerpoint/2010/main" xmlns="" val="241960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ITMV Rules – 2 of 2</a:t>
            </a:r>
            <a:endParaRPr lang="en-US" dirty="0"/>
          </a:p>
        </p:txBody>
      </p:sp>
      <p:sp>
        <p:nvSpPr>
          <p:cNvPr id="3" name="Content Placeholder 2"/>
          <p:cNvSpPr>
            <a:spLocks noGrp="1"/>
          </p:cNvSpPr>
          <p:nvPr>
            <p:ph idx="1"/>
          </p:nvPr>
        </p:nvSpPr>
        <p:spPr>
          <a:xfrm>
            <a:off x="457200" y="1143000"/>
            <a:ext cx="8229600" cy="4648200"/>
          </a:xfrm>
        </p:spPr>
        <p:txBody>
          <a:bodyPr>
            <a:noAutofit/>
          </a:bodyPr>
          <a:lstStyle/>
          <a:p>
            <a:pPr marL="0" indent="0">
              <a:buNone/>
            </a:pPr>
            <a:r>
              <a:rPr lang="en-US" sz="3000" dirty="0" smtClean="0"/>
              <a:t>Variables </a:t>
            </a:r>
            <a:r>
              <a:rPr lang="en-US" sz="3000" dirty="0"/>
              <a:t>referenced in SET, MERGE or UPDATE </a:t>
            </a:r>
            <a:r>
              <a:rPr lang="en-US" sz="3000" dirty="0" smtClean="0"/>
              <a:t>statements </a:t>
            </a:r>
            <a:r>
              <a:rPr lang="en-US" sz="3000" dirty="0"/>
              <a:t>have ITMV values set to </a:t>
            </a:r>
            <a:r>
              <a:rPr lang="en-US" sz="3000" b="1" dirty="0" smtClean="0"/>
              <a:t>N</a:t>
            </a:r>
            <a:r>
              <a:rPr lang="en-US" sz="3000" dirty="0" smtClean="0"/>
              <a:t> </a:t>
            </a:r>
            <a:r>
              <a:rPr lang="en-US" sz="3000" dirty="0"/>
              <a:t>or </a:t>
            </a:r>
            <a:r>
              <a:rPr lang="en-US" sz="3000" b="1" dirty="0" smtClean="0"/>
              <a:t>R</a:t>
            </a:r>
            <a:r>
              <a:rPr lang="en-US" sz="3000" dirty="0" smtClean="0"/>
              <a:t> using the following </a:t>
            </a:r>
            <a:r>
              <a:rPr lang="en-US" sz="3000" dirty="0"/>
              <a:t>rules: </a:t>
            </a:r>
          </a:p>
          <a:p>
            <a:pPr marL="514350" indent="-514350">
              <a:buFont typeface="+mj-lt"/>
              <a:buAutoNum type="arabicPeriod"/>
            </a:pPr>
            <a:r>
              <a:rPr lang="en-US" sz="3000" dirty="0" smtClean="0"/>
              <a:t>Set </a:t>
            </a:r>
            <a:r>
              <a:rPr lang="en-US" sz="3000" dirty="0"/>
              <a:t>to </a:t>
            </a:r>
            <a:r>
              <a:rPr lang="en-US" sz="3000" b="1" dirty="0" smtClean="0"/>
              <a:t>N</a:t>
            </a:r>
            <a:r>
              <a:rPr lang="en-US" sz="3000" dirty="0" smtClean="0"/>
              <a:t> </a:t>
            </a:r>
            <a:r>
              <a:rPr lang="en-US" sz="3000" dirty="0"/>
              <a:t>for variables read from a single SAS data set with the SET statement. </a:t>
            </a:r>
          </a:p>
          <a:p>
            <a:pPr marL="514350" indent="-514350">
              <a:buFont typeface="+mj-lt"/>
              <a:buAutoNum type="arabicPeriod"/>
            </a:pPr>
            <a:r>
              <a:rPr lang="en-US" sz="3000" dirty="0" smtClean="0"/>
              <a:t>Where </a:t>
            </a:r>
            <a:r>
              <a:rPr lang="en-US" sz="3000" dirty="0"/>
              <a:t>two or more data sets are read with a SET, MERGE or UPDATE statement, ITMV values for the variables from those data sets are set to </a:t>
            </a:r>
            <a:r>
              <a:rPr lang="en-US" sz="3000" b="1" dirty="0" smtClean="0"/>
              <a:t>R</a:t>
            </a:r>
            <a:r>
              <a:rPr lang="en-US" sz="3000" dirty="0" smtClean="0"/>
              <a:t>. </a:t>
            </a:r>
            <a:endParaRPr lang="en-US" sz="3000" dirty="0"/>
          </a:p>
        </p:txBody>
      </p:sp>
    </p:spTree>
    <p:extLst>
      <p:ext uri="{BB962C8B-B14F-4D97-AF65-F5344CB8AC3E}">
        <p14:creationId xmlns:p14="http://schemas.microsoft.com/office/powerpoint/2010/main" xmlns="" val="193407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Process Control </a:t>
            </a:r>
            <a:r>
              <a:rPr lang="en-US" dirty="0" smtClean="0"/>
              <a:t>Flags</a:t>
            </a:r>
            <a:endParaRPr lang="en-US" dirty="0"/>
          </a:p>
        </p:txBody>
      </p:sp>
      <p:sp>
        <p:nvSpPr>
          <p:cNvPr id="3" name="Content Placeholder 2"/>
          <p:cNvSpPr>
            <a:spLocks noGrp="1"/>
          </p:cNvSpPr>
          <p:nvPr>
            <p:ph idx="1"/>
          </p:nvPr>
        </p:nvSpPr>
        <p:spPr>
          <a:xfrm>
            <a:off x="228600" y="1600200"/>
            <a:ext cx="8686800" cy="4525963"/>
          </a:xfrm>
        </p:spPr>
        <p:txBody>
          <a:bodyPr>
            <a:normAutofit/>
          </a:bodyPr>
          <a:lstStyle/>
          <a:p>
            <a:pPr marL="0" indent="0">
              <a:buNone/>
            </a:pPr>
            <a:r>
              <a:rPr lang="en-US" dirty="0" smtClean="0"/>
              <a:t>In </a:t>
            </a:r>
            <a:r>
              <a:rPr lang="en-US" dirty="0"/>
              <a:t>addition to the </a:t>
            </a:r>
            <a:r>
              <a:rPr lang="en-US" dirty="0" smtClean="0"/>
              <a:t>previously discussed constructs, </a:t>
            </a:r>
            <a:r>
              <a:rPr lang="en-US" dirty="0"/>
              <a:t>other flag variables are created </a:t>
            </a:r>
            <a:r>
              <a:rPr lang="en-US" dirty="0" smtClean="0"/>
              <a:t>at compile time and are </a:t>
            </a:r>
            <a:r>
              <a:rPr lang="en-US" dirty="0"/>
              <a:t>used </a:t>
            </a:r>
            <a:r>
              <a:rPr lang="en-US" dirty="0" smtClean="0"/>
              <a:t>at </a:t>
            </a:r>
            <a:r>
              <a:rPr lang="en-US" dirty="0"/>
              <a:t>execution </a:t>
            </a:r>
            <a:r>
              <a:rPr lang="en-US" dirty="0" smtClean="0"/>
              <a:t>time.</a:t>
            </a:r>
          </a:p>
          <a:p>
            <a:pPr marL="514350" indent="-514350">
              <a:buFont typeface="+mj-lt"/>
              <a:buAutoNum type="arabicPeriod"/>
            </a:pPr>
            <a:r>
              <a:rPr lang="en-US" dirty="0" smtClean="0"/>
              <a:t>The </a:t>
            </a:r>
            <a:r>
              <a:rPr lang="en-US" dirty="0"/>
              <a:t>Data Step Failed Flag (DSFF</a:t>
            </a:r>
            <a:r>
              <a:rPr lang="en-US" dirty="0" smtClean="0"/>
              <a:t>).</a:t>
            </a:r>
          </a:p>
          <a:p>
            <a:pPr marL="514350" indent="-514350">
              <a:buFont typeface="+mj-lt"/>
              <a:buAutoNum type="arabicPeriod"/>
            </a:pPr>
            <a:r>
              <a:rPr lang="en-US" dirty="0" smtClean="0"/>
              <a:t>The </a:t>
            </a:r>
            <a:r>
              <a:rPr lang="en-US" dirty="0"/>
              <a:t>End Data Step Flag (</a:t>
            </a:r>
            <a:r>
              <a:rPr lang="en-US" dirty="0" smtClean="0"/>
              <a:t>EDSF).</a:t>
            </a:r>
          </a:p>
          <a:p>
            <a:pPr marL="514350" indent="-514350">
              <a:buFont typeface="+mj-lt"/>
              <a:buAutoNum type="arabicPeriod"/>
            </a:pPr>
            <a:r>
              <a:rPr lang="en-US" dirty="0" smtClean="0"/>
              <a:t>The </a:t>
            </a:r>
            <a:r>
              <a:rPr lang="en-US" dirty="0"/>
              <a:t>Output Statement Present Flag (OSPF) is </a:t>
            </a:r>
            <a:r>
              <a:rPr lang="en-US" dirty="0" smtClean="0"/>
              <a:t>set </a:t>
            </a:r>
            <a:r>
              <a:rPr lang="en-US" dirty="0"/>
              <a:t>to </a:t>
            </a:r>
            <a:r>
              <a:rPr lang="en-US" b="1" dirty="0" smtClean="0"/>
              <a:t>Y</a:t>
            </a:r>
            <a:r>
              <a:rPr lang="en-US" dirty="0" smtClean="0"/>
              <a:t> </a:t>
            </a:r>
            <a:r>
              <a:rPr lang="en-US" dirty="0"/>
              <a:t>if there is any output statement present in the DATA Step program, </a:t>
            </a:r>
            <a:r>
              <a:rPr lang="en-US" dirty="0" smtClean="0"/>
              <a:t>otherwise </a:t>
            </a:r>
            <a:r>
              <a:rPr lang="en-US" dirty="0"/>
              <a:t>it is set to </a:t>
            </a:r>
            <a:r>
              <a:rPr lang="en-US" b="1" dirty="0" smtClean="0"/>
              <a:t>N</a:t>
            </a:r>
            <a:r>
              <a:rPr lang="en-US" dirty="0" smtClean="0"/>
              <a:t>.</a:t>
            </a:r>
            <a:endParaRPr lang="en-US" dirty="0"/>
          </a:p>
        </p:txBody>
      </p:sp>
      <p:sp>
        <p:nvSpPr>
          <p:cNvPr id="4" name="Oval Callout 3"/>
          <p:cNvSpPr/>
          <p:nvPr/>
        </p:nvSpPr>
        <p:spPr>
          <a:xfrm>
            <a:off x="4800600" y="795337"/>
            <a:ext cx="4343400" cy="838200"/>
          </a:xfrm>
          <a:prstGeom prst="wedgeEllipseCallout">
            <a:avLst>
              <a:gd name="adj1" fmla="val -26496"/>
              <a:gd name="adj2" fmla="val 3122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Values for both the DSFF and EDSF are set at execution time</a:t>
            </a:r>
            <a:endParaRPr lang="en-US" dirty="0"/>
          </a:p>
        </p:txBody>
      </p:sp>
    </p:spTree>
    <p:extLst>
      <p:ext uri="{BB962C8B-B14F-4D97-AF65-F5344CB8AC3E}">
        <p14:creationId xmlns:p14="http://schemas.microsoft.com/office/powerpoint/2010/main" xmlns="" val="2370660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4"/>
                                        </p:tgtEl>
                                        <p:attrNameLst>
                                          <p:attrName>style.visibility</p:attrName>
                                        </p:attrNameLst>
                                      </p:cBhvr>
                                      <p:to>
                                        <p:strVal val="hidden"/>
                                      </p:to>
                                    </p:set>
                                  </p:childTnLst>
                                </p:cTn>
                              </p:par>
                              <p:par>
                                <p:cTn id="22" presetID="9"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ssolv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4" name="TextBox 3"/>
          <p:cNvSpPr txBox="1"/>
          <p:nvPr/>
        </p:nvSpPr>
        <p:spPr>
          <a:xfrm>
            <a:off x="304800" y="1066800"/>
            <a:ext cx="8534400" cy="4832092"/>
          </a:xfrm>
          <a:prstGeom prst="rect">
            <a:avLst/>
          </a:prstGeom>
          <a:noFill/>
        </p:spPr>
        <p:txBody>
          <a:bodyPr wrap="square" rtlCol="0">
            <a:spAutoFit/>
          </a:bodyPr>
          <a:lstStyle/>
          <a:p>
            <a:pPr marL="457200" indent="-457200">
              <a:buFont typeface="Arial" panose="020B0604020202020204" pitchFamily="34" charset="0"/>
              <a:buChar char="•"/>
            </a:pPr>
            <a:r>
              <a:rPr lang="en-US" sz="2800" b="0" i="0" kern="1200" dirty="0" smtClean="0">
                <a:solidFill>
                  <a:schemeClr val="tx1"/>
                </a:solidFill>
                <a:effectLst/>
                <a:latin typeface="+mn-lt"/>
                <a:ea typeface="+mn-ea"/>
                <a:cs typeface="+mn-cs"/>
              </a:rPr>
              <a:t>How SAS processes jobs is the responsibility of the </a:t>
            </a:r>
            <a:r>
              <a:rPr lang="en-US" sz="2800" b="1" i="1" kern="1200" dirty="0" smtClean="0">
                <a:solidFill>
                  <a:schemeClr val="tx1"/>
                </a:solidFill>
                <a:effectLst/>
                <a:latin typeface="+mn-lt"/>
                <a:ea typeface="+mn-ea"/>
                <a:cs typeface="+mn-cs"/>
              </a:rPr>
              <a:t>SAS Supervisor</a:t>
            </a:r>
            <a:r>
              <a:rPr lang="en-US" sz="2800" b="0" i="0" kern="1200" dirty="0" smtClean="0">
                <a:solidFill>
                  <a:schemeClr val="tx1"/>
                </a:solidFill>
                <a:effectLst/>
                <a:latin typeface="+mn-lt"/>
                <a:ea typeface="+mn-ea"/>
                <a:cs typeface="+mn-cs"/>
              </a:rPr>
              <a:t> and an understanding of it's function is important.</a:t>
            </a:r>
          </a:p>
          <a:p>
            <a:pPr marL="457200" indent="-457200">
              <a:buFont typeface="Arial" panose="020B0604020202020204" pitchFamily="34" charset="0"/>
              <a:buChar char="•"/>
            </a:pPr>
            <a:r>
              <a:rPr lang="en-US" sz="2800" b="0" i="0" kern="1200" dirty="0" smtClean="0">
                <a:solidFill>
                  <a:schemeClr val="tx1"/>
                </a:solidFill>
                <a:effectLst/>
                <a:latin typeface="+mn-lt"/>
                <a:ea typeface="+mn-ea"/>
                <a:cs typeface="+mn-cs"/>
              </a:rPr>
              <a:t>While the details of how it works have changed over time, some of the basics of the </a:t>
            </a:r>
            <a:r>
              <a:rPr lang="en-US" sz="2800" b="1" i="1" kern="1200" dirty="0" smtClean="0">
                <a:solidFill>
                  <a:schemeClr val="tx1"/>
                </a:solidFill>
                <a:effectLst/>
                <a:latin typeface="+mn-lt"/>
                <a:ea typeface="+mn-ea"/>
                <a:cs typeface="+mn-cs"/>
              </a:rPr>
              <a:t>SAS Supervisor</a:t>
            </a:r>
            <a:r>
              <a:rPr lang="en-US" sz="2800" b="0" i="0" kern="1200" dirty="0" smtClean="0">
                <a:solidFill>
                  <a:schemeClr val="tx1"/>
                </a:solidFill>
                <a:effectLst/>
                <a:latin typeface="+mn-lt"/>
                <a:ea typeface="+mn-ea"/>
                <a:cs typeface="+mn-cs"/>
              </a:rPr>
              <a:t> have been reasonably consistent over time.</a:t>
            </a:r>
          </a:p>
          <a:p>
            <a:r>
              <a:rPr lang="en-US" sz="2800" b="1" dirty="0" smtClean="0"/>
              <a:t>DISCLAIMER</a:t>
            </a:r>
            <a:endParaRPr lang="en-US" sz="2800" dirty="0"/>
          </a:p>
          <a:p>
            <a:pPr marL="457200" indent="-457200">
              <a:buFont typeface="Arial" panose="020B0604020202020204" pitchFamily="34" charset="0"/>
              <a:buChar char="•"/>
            </a:pPr>
            <a:r>
              <a:rPr lang="en-US" sz="2800" dirty="0" smtClean="0"/>
              <a:t>This talk dates back to </a:t>
            </a:r>
            <a:r>
              <a:rPr lang="en-US" sz="2800" smtClean="0"/>
              <a:t>about </a:t>
            </a:r>
            <a:r>
              <a:rPr lang="en-US" sz="2800" smtClean="0"/>
              <a:t>35 </a:t>
            </a:r>
            <a:r>
              <a:rPr lang="en-US" sz="2800" dirty="0" smtClean="0"/>
              <a:t>years ago.</a:t>
            </a:r>
          </a:p>
          <a:p>
            <a:pPr marL="457200" indent="-457200">
              <a:buFont typeface="Arial" panose="020B0604020202020204" pitchFamily="34" charset="0"/>
              <a:buChar char="•"/>
            </a:pPr>
            <a:r>
              <a:rPr lang="en-US" sz="2800" dirty="0" smtClean="0"/>
              <a:t>Some things presented here may have changed that I did not catch/note in this updated presentation.</a:t>
            </a:r>
          </a:p>
          <a:p>
            <a:pPr marL="457200" indent="-457200">
              <a:buFont typeface="Arial" panose="020B0604020202020204" pitchFamily="34" charset="0"/>
              <a:buChar char="•"/>
            </a:pPr>
            <a:r>
              <a:rPr lang="en-US" sz="2800" dirty="0" smtClean="0">
                <a:sym typeface="Wingdings" panose="05000000000000000000" pitchFamily="2" charset="2"/>
              </a:rPr>
              <a:t></a:t>
            </a:r>
            <a:endParaRPr lang="en-US" sz="2800" b="0" i="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xmlns="" val="193757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Compile Time Constructs</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7432" y="1524000"/>
            <a:ext cx="3553968" cy="3352800"/>
          </a:xfr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657599" y="1428750"/>
            <a:ext cx="5347607" cy="4286250"/>
          </a:xfrm>
          <a:prstGeom prst="rect">
            <a:avLst/>
          </a:prstGeom>
        </p:spPr>
      </p:pic>
    </p:spTree>
    <p:extLst>
      <p:ext uri="{BB962C8B-B14F-4D97-AF65-F5344CB8AC3E}">
        <p14:creationId xmlns:p14="http://schemas.microsoft.com/office/powerpoint/2010/main" xmlns="" val="1230535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Non-Executable/Information Statements</a:t>
            </a:r>
            <a:endParaRPr lang="en-US" dirty="0"/>
          </a:p>
        </p:txBody>
      </p:sp>
      <p:sp>
        <p:nvSpPr>
          <p:cNvPr id="3" name="Content Placeholder 2"/>
          <p:cNvSpPr>
            <a:spLocks noGrp="1"/>
          </p:cNvSpPr>
          <p:nvPr>
            <p:ph idx="1"/>
          </p:nvPr>
        </p:nvSpPr>
        <p:spPr>
          <a:xfrm>
            <a:off x="457200" y="1600200"/>
            <a:ext cx="3505200" cy="4525963"/>
          </a:xfrm>
        </p:spPr>
        <p:txBody>
          <a:bodyPr>
            <a:normAutofit fontScale="77500" lnSpcReduction="20000"/>
          </a:bodyPr>
          <a:lstStyle/>
          <a:p>
            <a:r>
              <a:rPr lang="en-US" dirty="0" smtClean="0"/>
              <a:t>ARRAY </a:t>
            </a:r>
            <a:endParaRPr lang="en-US" dirty="0"/>
          </a:p>
          <a:p>
            <a:r>
              <a:rPr lang="en-US" dirty="0" smtClean="0"/>
              <a:t>ATTRIB </a:t>
            </a:r>
            <a:endParaRPr lang="en-US" dirty="0"/>
          </a:p>
          <a:p>
            <a:r>
              <a:rPr lang="en-US" dirty="0" smtClean="0"/>
              <a:t>BY </a:t>
            </a:r>
            <a:endParaRPr lang="en-US" dirty="0"/>
          </a:p>
          <a:p>
            <a:r>
              <a:rPr lang="en-US" dirty="0" smtClean="0"/>
              <a:t>DROP </a:t>
            </a:r>
            <a:endParaRPr lang="en-US" dirty="0"/>
          </a:p>
          <a:p>
            <a:r>
              <a:rPr lang="en-US" dirty="0" smtClean="0"/>
              <a:t>FORMAT/INFORMAT </a:t>
            </a:r>
            <a:endParaRPr lang="en-US" dirty="0"/>
          </a:p>
          <a:p>
            <a:r>
              <a:rPr lang="en-US" dirty="0" smtClean="0"/>
              <a:t>KEEP </a:t>
            </a:r>
            <a:endParaRPr lang="en-US" dirty="0"/>
          </a:p>
          <a:p>
            <a:r>
              <a:rPr lang="en-US" dirty="0" smtClean="0"/>
              <a:t>LABEL </a:t>
            </a:r>
            <a:endParaRPr lang="en-US" dirty="0"/>
          </a:p>
          <a:p>
            <a:r>
              <a:rPr lang="en-US" dirty="0" smtClean="0"/>
              <a:t>LENGTH </a:t>
            </a:r>
            <a:endParaRPr lang="en-US" dirty="0"/>
          </a:p>
          <a:p>
            <a:r>
              <a:rPr lang="en-US" dirty="0" smtClean="0"/>
              <a:t>RENAME </a:t>
            </a:r>
            <a:endParaRPr lang="en-US" dirty="0"/>
          </a:p>
          <a:p>
            <a:r>
              <a:rPr lang="en-US" dirty="0" smtClean="0"/>
              <a:t>RETAIN </a:t>
            </a:r>
          </a:p>
          <a:p>
            <a:r>
              <a:rPr lang="en-US" dirty="0" smtClean="0"/>
              <a:t>. . . . . And more?</a:t>
            </a:r>
            <a:endParaRPr lang="en-US" dirty="0"/>
          </a:p>
          <a:p>
            <a:pPr marL="0" indent="0">
              <a:buNone/>
            </a:pPr>
            <a:endParaRPr lang="en-US" dirty="0"/>
          </a:p>
        </p:txBody>
      </p:sp>
      <p:sp>
        <p:nvSpPr>
          <p:cNvPr id="4" name="Rectangle 3"/>
          <p:cNvSpPr/>
          <p:nvPr/>
        </p:nvSpPr>
        <p:spPr>
          <a:xfrm>
            <a:off x="4267200" y="2133600"/>
            <a:ext cx="4572000" cy="3539430"/>
          </a:xfrm>
          <a:prstGeom prst="rect">
            <a:avLst/>
          </a:prstGeom>
        </p:spPr>
        <p:txBody>
          <a:bodyPr wrap="square">
            <a:spAutoFit/>
          </a:bodyPr>
          <a:lstStyle/>
          <a:p>
            <a:r>
              <a:rPr lang="en-US" sz="2800" dirty="0"/>
              <a:t>Because these statements have their primary effect at compile time, their location within the DATA Step code may not be important – except for those statements that define the type or length of the variable.</a:t>
            </a:r>
          </a:p>
        </p:txBody>
      </p:sp>
    </p:spTree>
    <p:extLst>
      <p:ext uri="{BB962C8B-B14F-4D97-AF65-F5344CB8AC3E}">
        <p14:creationId xmlns:p14="http://schemas.microsoft.com/office/powerpoint/2010/main" xmlns="" val="378421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Execution Time</a:t>
            </a:r>
            <a:endParaRPr lang="en-US" dirty="0"/>
          </a:p>
        </p:txBody>
      </p:sp>
      <p:sp>
        <p:nvSpPr>
          <p:cNvPr id="3" name="Content Placeholder 2"/>
          <p:cNvSpPr>
            <a:spLocks noGrp="1"/>
          </p:cNvSpPr>
          <p:nvPr>
            <p:ph idx="1"/>
          </p:nvPr>
        </p:nvSpPr>
        <p:spPr>
          <a:xfrm>
            <a:off x="3733800" y="1219200"/>
            <a:ext cx="5181600" cy="5029200"/>
          </a:xfrm>
        </p:spPr>
        <p:txBody>
          <a:bodyPr>
            <a:normAutofit fontScale="92500"/>
          </a:bodyPr>
          <a:lstStyle/>
          <a:p>
            <a:r>
              <a:rPr lang="en-US" dirty="0"/>
              <a:t>Initialization of variables in the PDV to missing. </a:t>
            </a:r>
          </a:p>
          <a:p>
            <a:r>
              <a:rPr lang="en-US" dirty="0"/>
              <a:t>Execution </a:t>
            </a:r>
            <a:r>
              <a:rPr lang="en-US" dirty="0" smtClean="0"/>
              <a:t>(</a:t>
            </a:r>
            <a:r>
              <a:rPr lang="en-US" i="1" dirty="0" smtClean="0"/>
              <a:t>calling</a:t>
            </a:r>
            <a:r>
              <a:rPr lang="en-US" dirty="0" smtClean="0"/>
              <a:t>) </a:t>
            </a:r>
            <a:r>
              <a:rPr lang="en-US" dirty="0"/>
              <a:t>of the DATA Step program. </a:t>
            </a:r>
          </a:p>
          <a:p>
            <a:r>
              <a:rPr lang="en-US" dirty="0"/>
              <a:t>0utputting or copying values of variables in the PDV to the output SAS data set. </a:t>
            </a:r>
          </a:p>
          <a:p>
            <a:r>
              <a:rPr lang="en-US" dirty="0"/>
              <a:t>Repeating steps 1-3 until the input data source is exhausted. </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42900" y="1371599"/>
            <a:ext cx="3238500" cy="4632417"/>
          </a:xfrm>
          <a:prstGeom prst="rect">
            <a:avLst/>
          </a:prstGeom>
        </p:spPr>
      </p:pic>
    </p:spTree>
    <p:extLst>
      <p:ext uri="{BB962C8B-B14F-4D97-AF65-F5344CB8AC3E}">
        <p14:creationId xmlns:p14="http://schemas.microsoft.com/office/powerpoint/2010/main" xmlns="" val="224218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Execution Time Program Flow</a:t>
            </a:r>
            <a:endParaRPr lang="en-US" dirty="0"/>
          </a:p>
        </p:txBody>
      </p:sp>
      <p:sp>
        <p:nvSpPr>
          <p:cNvPr id="3" name="Content Placeholder 2"/>
          <p:cNvSpPr>
            <a:spLocks noGrp="1"/>
          </p:cNvSpPr>
          <p:nvPr>
            <p:ph idx="1"/>
          </p:nvPr>
        </p:nvSpPr>
        <p:spPr>
          <a:xfrm>
            <a:off x="457200" y="1447800"/>
            <a:ext cx="8229600" cy="4678363"/>
          </a:xfrm>
        </p:spPr>
        <p:txBody>
          <a:bodyPr>
            <a:normAutofit fontScale="77500" lnSpcReduction="20000"/>
          </a:bodyPr>
          <a:lstStyle/>
          <a:p>
            <a:pPr marL="514350" indent="-514350">
              <a:buFont typeface="+mj-lt"/>
              <a:buAutoNum type="arabicPeriod"/>
            </a:pPr>
            <a:r>
              <a:rPr lang="en-US" dirty="0" smtClean="0"/>
              <a:t>Initialize the contents of the PDV before </a:t>
            </a:r>
            <a:r>
              <a:rPr lang="en-US" dirty="0"/>
              <a:t>every execution of our DATA Step </a:t>
            </a:r>
            <a:r>
              <a:rPr lang="en-US" dirty="0" smtClean="0"/>
              <a:t>program: For </a:t>
            </a:r>
            <a:r>
              <a:rPr lang="en-US" dirty="0"/>
              <a:t>each variable in the PDV with its corresponding ITMV = </a:t>
            </a:r>
            <a:r>
              <a:rPr lang="en-US" b="1" dirty="0"/>
              <a:t>Y</a:t>
            </a:r>
            <a:r>
              <a:rPr lang="en-US" dirty="0" smtClean="0"/>
              <a:t>, </a:t>
            </a:r>
            <a:r>
              <a:rPr lang="en-US" dirty="0"/>
              <a:t>set </a:t>
            </a:r>
            <a:r>
              <a:rPr lang="en-US" dirty="0" smtClean="0"/>
              <a:t>it to missing.</a:t>
            </a:r>
          </a:p>
          <a:p>
            <a:pPr marL="514350" indent="-514350">
              <a:buFont typeface="+mj-lt"/>
              <a:buAutoNum type="arabicPeriod"/>
            </a:pPr>
            <a:r>
              <a:rPr lang="en-US" dirty="0" smtClean="0"/>
              <a:t>The DATA Step program is then executed and the programming statements that comprise the DATA Step are executed, supplying values for the variables in the PDV. </a:t>
            </a:r>
          </a:p>
          <a:p>
            <a:pPr marL="514350" indent="-514350">
              <a:buFont typeface="+mj-lt"/>
              <a:buAutoNum type="arabicPeriod"/>
            </a:pPr>
            <a:r>
              <a:rPr lang="en-US" dirty="0" smtClean="0"/>
              <a:t>Once </a:t>
            </a:r>
            <a:r>
              <a:rPr lang="en-US" dirty="0"/>
              <a:t>the DATA Step program has finished, control is returned to the SAS Supervisor which decides whether to copy the contents of the PDV to the output SAS data </a:t>
            </a:r>
            <a:r>
              <a:rPr lang="en-US" dirty="0" smtClean="0"/>
              <a:t>set: </a:t>
            </a:r>
          </a:p>
          <a:p>
            <a:pPr marL="914400" lvl="1" indent="-514350">
              <a:buFont typeface="+mj-lt"/>
              <a:buAutoNum type="arabicPeriod"/>
            </a:pPr>
            <a:r>
              <a:rPr lang="en-US" dirty="0" smtClean="0"/>
              <a:t>If </a:t>
            </a:r>
            <a:r>
              <a:rPr lang="en-US" dirty="0"/>
              <a:t>OSPF = </a:t>
            </a:r>
            <a:r>
              <a:rPr lang="en-US" b="1" dirty="0" smtClean="0"/>
              <a:t>N</a:t>
            </a:r>
            <a:r>
              <a:rPr lang="en-US" dirty="0" smtClean="0"/>
              <a:t> </a:t>
            </a:r>
            <a:r>
              <a:rPr lang="en-US" dirty="0"/>
              <a:t>and DSFF </a:t>
            </a:r>
            <a:r>
              <a:rPr lang="en-US" dirty="0" smtClean="0"/>
              <a:t>=</a:t>
            </a:r>
            <a:r>
              <a:rPr lang="en-US" b="1" dirty="0" smtClean="0"/>
              <a:t>N</a:t>
            </a:r>
            <a:r>
              <a:rPr lang="en-US" dirty="0" smtClean="0"/>
              <a:t>,</a:t>
            </a:r>
            <a:br>
              <a:rPr lang="en-US" dirty="0" smtClean="0"/>
            </a:br>
            <a:r>
              <a:rPr lang="en-US" dirty="0" smtClean="0"/>
              <a:t/>
            </a:r>
            <a:br>
              <a:rPr lang="en-US" dirty="0" smtClean="0"/>
            </a:br>
            <a:r>
              <a:rPr lang="en-US" dirty="0"/>
              <a:t>F</a:t>
            </a:r>
            <a:r>
              <a:rPr lang="en-US" dirty="0" smtClean="0"/>
              <a:t>or </a:t>
            </a:r>
            <a:r>
              <a:rPr lang="en-US" dirty="0"/>
              <a:t>each variable in the PDV with its corresponding </a:t>
            </a:r>
            <a:r>
              <a:rPr lang="en-US" dirty="0" smtClean="0"/>
              <a:t>DKT=</a:t>
            </a:r>
            <a:r>
              <a:rPr lang="en-US" b="1" dirty="0" smtClean="0"/>
              <a:t>K</a:t>
            </a:r>
            <a:r>
              <a:rPr lang="en-US" dirty="0" smtClean="0"/>
              <a:t>, </a:t>
            </a:r>
            <a:r>
              <a:rPr lang="en-US" dirty="0"/>
              <a:t>copy its current value from the PDV to the output SAS data set. </a:t>
            </a:r>
            <a:endParaRPr lang="en-US" dirty="0" smtClean="0"/>
          </a:p>
        </p:txBody>
      </p:sp>
      <p:sp>
        <p:nvSpPr>
          <p:cNvPr id="4" name="Oval Callout 3"/>
          <p:cNvSpPr/>
          <p:nvPr/>
        </p:nvSpPr>
        <p:spPr>
          <a:xfrm>
            <a:off x="3114675" y="3095625"/>
            <a:ext cx="5181600" cy="990600"/>
          </a:xfrm>
          <a:prstGeom prst="wedgeEllipseCallout">
            <a:avLst>
              <a:gd name="adj1" fmla="val -22235"/>
              <a:gd name="adj2" fmla="val 1563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Same logic the SAS Supervisor uses when the user’s program executes the OUTPUT statement.</a:t>
            </a:r>
            <a:endParaRPr lang="en-US" dirty="0"/>
          </a:p>
        </p:txBody>
      </p:sp>
      <p:sp>
        <p:nvSpPr>
          <p:cNvPr id="5" name="Rectangle 4"/>
          <p:cNvSpPr/>
          <p:nvPr/>
        </p:nvSpPr>
        <p:spPr>
          <a:xfrm>
            <a:off x="1371600" y="5181600"/>
            <a:ext cx="7396162"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60466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dissolv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Expanded Flow Diagram</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007399" y="1447799"/>
            <a:ext cx="4139612" cy="3866317"/>
          </a:xfrm>
        </p:spPr>
      </p:pic>
      <p:sp>
        <p:nvSpPr>
          <p:cNvPr id="5" name="Rectangle 4"/>
          <p:cNvSpPr/>
          <p:nvPr/>
        </p:nvSpPr>
        <p:spPr>
          <a:xfrm>
            <a:off x="0" y="1066800"/>
            <a:ext cx="5257800" cy="4247317"/>
          </a:xfrm>
          <a:prstGeom prst="rect">
            <a:avLst/>
          </a:prstGeom>
        </p:spPr>
        <p:txBody>
          <a:bodyPr wrap="square">
            <a:spAutoFit/>
          </a:bodyPr>
          <a:lstStyle/>
          <a:p>
            <a:pPr marL="342900" indent="-342900">
              <a:buFont typeface="+mj-lt"/>
              <a:buAutoNum type="arabicPeriod"/>
            </a:pPr>
            <a:r>
              <a:rPr lang="en-US" dirty="0" smtClean="0"/>
              <a:t>INITIALIZATION: set </a:t>
            </a:r>
            <a:r>
              <a:rPr lang="en-US" dirty="0"/>
              <a:t>the values of DSFF and EDSF to </a:t>
            </a:r>
            <a:r>
              <a:rPr lang="en-US" b="1" dirty="0" smtClean="0"/>
              <a:t>N</a:t>
            </a:r>
            <a:r>
              <a:rPr lang="en-US" dirty="0" smtClean="0"/>
              <a:t>.</a:t>
            </a:r>
          </a:p>
          <a:p>
            <a:pPr marL="342900" indent="-342900">
              <a:buFont typeface="+mj-lt"/>
              <a:buAutoNum type="arabicPeriod"/>
            </a:pPr>
            <a:r>
              <a:rPr lang="en-US" dirty="0" smtClean="0"/>
              <a:t>Execute </a:t>
            </a:r>
            <a:r>
              <a:rPr lang="en-US" dirty="0"/>
              <a:t>the DATA Step program, statement by </a:t>
            </a:r>
            <a:r>
              <a:rPr lang="en-US" dirty="0" smtClean="0"/>
              <a:t>statement.</a:t>
            </a:r>
          </a:p>
          <a:p>
            <a:pPr marL="800100" lvl="1" indent="-342900">
              <a:buFont typeface="+mj-lt"/>
              <a:buAutoNum type="arabicPeriod"/>
            </a:pPr>
            <a:r>
              <a:rPr lang="en-US" dirty="0" smtClean="0"/>
              <a:t>When </a:t>
            </a:r>
            <a:r>
              <a:rPr lang="en-US" dirty="0"/>
              <a:t>executing the read operation </a:t>
            </a:r>
            <a:r>
              <a:rPr lang="en-US" dirty="0" smtClean="0"/>
              <a:t>the SAS Supervisor checks if </a:t>
            </a:r>
            <a:r>
              <a:rPr lang="en-US" dirty="0"/>
              <a:t>there is more input </a:t>
            </a:r>
            <a:r>
              <a:rPr lang="en-US" dirty="0" smtClean="0"/>
              <a:t>data.</a:t>
            </a:r>
          </a:p>
          <a:p>
            <a:pPr marL="1257300" lvl="2" indent="-342900">
              <a:buFont typeface="+mj-lt"/>
              <a:buAutoNum type="arabicPeriod"/>
            </a:pPr>
            <a:r>
              <a:rPr lang="en-US" dirty="0" smtClean="0"/>
              <a:t>If no </a:t>
            </a:r>
            <a:r>
              <a:rPr lang="en-US" dirty="0"/>
              <a:t>more </a:t>
            </a:r>
            <a:r>
              <a:rPr lang="en-US" dirty="0" smtClean="0"/>
              <a:t>data:</a:t>
            </a:r>
          </a:p>
          <a:p>
            <a:pPr marL="1714500" lvl="3" indent="-342900">
              <a:buFont typeface="+mj-lt"/>
              <a:buAutoNum type="arabicParenR"/>
            </a:pPr>
            <a:r>
              <a:rPr lang="en-US" dirty="0"/>
              <a:t>S</a:t>
            </a:r>
            <a:r>
              <a:rPr lang="en-US" dirty="0" smtClean="0"/>
              <a:t>et </a:t>
            </a:r>
            <a:r>
              <a:rPr lang="en-US" dirty="0"/>
              <a:t>DSFF and EDSF to </a:t>
            </a:r>
            <a:r>
              <a:rPr lang="en-US" b="1" dirty="0" smtClean="0"/>
              <a:t>Y</a:t>
            </a:r>
          </a:p>
          <a:p>
            <a:pPr marL="1714500" lvl="3" indent="-342900">
              <a:buFont typeface="+mj-lt"/>
              <a:buAutoNum type="arabicParenR"/>
            </a:pPr>
            <a:r>
              <a:rPr lang="en-US" dirty="0" smtClean="0"/>
              <a:t>Immediately return </a:t>
            </a:r>
            <a:r>
              <a:rPr lang="en-US" dirty="0"/>
              <a:t>control to </a:t>
            </a:r>
            <a:r>
              <a:rPr lang="en-US" dirty="0" smtClean="0"/>
              <a:t>the SAS Supervisor.</a:t>
            </a:r>
          </a:p>
          <a:p>
            <a:pPr marL="1257300" lvl="2" indent="-342900">
              <a:buFont typeface="+mj-lt"/>
              <a:buAutoNum type="arabicPeriod"/>
            </a:pPr>
            <a:r>
              <a:rPr lang="en-US" dirty="0" smtClean="0"/>
              <a:t>Otherwise</a:t>
            </a:r>
            <a:r>
              <a:rPr lang="en-US" dirty="0"/>
              <a:t>, copy the variables from the input data set to the PDV, set the values of any appropriate </a:t>
            </a:r>
            <a:r>
              <a:rPr lang="en-US" dirty="0" smtClean="0"/>
              <a:t>special</a:t>
            </a:r>
          </a:p>
          <a:p>
            <a:pPr marL="800100" lvl="1" indent="-342900">
              <a:buFont typeface="+mj-lt"/>
              <a:buAutoNum type="arabicPeriod"/>
            </a:pPr>
            <a:r>
              <a:rPr lang="en-US" dirty="0" smtClean="0"/>
              <a:t>Continue with the DATA Step executable statement in the DATA Step.</a:t>
            </a:r>
            <a:endParaRPr lang="en-US" dirty="0"/>
          </a:p>
        </p:txBody>
      </p:sp>
      <p:sp>
        <p:nvSpPr>
          <p:cNvPr id="6" name="Rectangle 5"/>
          <p:cNvSpPr/>
          <p:nvPr/>
        </p:nvSpPr>
        <p:spPr>
          <a:xfrm>
            <a:off x="76200" y="5124271"/>
            <a:ext cx="9067800" cy="1200329"/>
          </a:xfrm>
          <a:prstGeom prst="rect">
            <a:avLst/>
          </a:prstGeom>
        </p:spPr>
        <p:txBody>
          <a:bodyPr wrap="square">
            <a:spAutoFit/>
          </a:bodyPr>
          <a:lstStyle/>
          <a:p>
            <a:pPr marL="342900" indent="-342900">
              <a:buFont typeface="+mj-lt"/>
              <a:buAutoNum type="arabicPeriod" startAt="3"/>
            </a:pPr>
            <a:r>
              <a:rPr lang="en-US" dirty="0" smtClean="0"/>
              <a:t>Upon return of control to the Supervisor:</a:t>
            </a:r>
          </a:p>
          <a:p>
            <a:pPr marL="800100" lvl="1" indent="-342900">
              <a:buFont typeface="+mj-lt"/>
              <a:buAutoNum type="arabicPeriod"/>
            </a:pPr>
            <a:r>
              <a:rPr lang="en-US" dirty="0" smtClean="0"/>
              <a:t>If OSPF=</a:t>
            </a:r>
            <a:r>
              <a:rPr lang="en-US" b="1" dirty="0" smtClean="0"/>
              <a:t>N</a:t>
            </a:r>
            <a:r>
              <a:rPr lang="en-US" dirty="0" smtClean="0"/>
              <a:t> </a:t>
            </a:r>
            <a:r>
              <a:rPr lang="en-US" dirty="0"/>
              <a:t>and </a:t>
            </a:r>
            <a:r>
              <a:rPr lang="en-US" dirty="0" smtClean="0"/>
              <a:t>DSFF=</a:t>
            </a:r>
            <a:r>
              <a:rPr lang="en-US" b="1" dirty="0" smtClean="0"/>
              <a:t>N</a:t>
            </a:r>
            <a:r>
              <a:rPr lang="en-US" dirty="0" smtClean="0"/>
              <a:t> </a:t>
            </a:r>
            <a:r>
              <a:rPr lang="en-US" dirty="0"/>
              <a:t>then execute the OUTPUT </a:t>
            </a:r>
            <a:r>
              <a:rPr lang="en-US" dirty="0" smtClean="0"/>
              <a:t>logic.</a:t>
            </a:r>
          </a:p>
          <a:p>
            <a:pPr marL="800100" lvl="1" indent="-342900">
              <a:buFont typeface="+mj-lt"/>
              <a:buAutoNum type="arabicPeriod" startAt="3"/>
            </a:pPr>
            <a:r>
              <a:rPr lang="en-US" dirty="0" smtClean="0"/>
              <a:t>If EDSF=</a:t>
            </a:r>
            <a:r>
              <a:rPr lang="en-US" b="1" dirty="0" smtClean="0"/>
              <a:t>Y</a:t>
            </a:r>
            <a:r>
              <a:rPr lang="en-US" dirty="0" smtClean="0"/>
              <a:t> </a:t>
            </a:r>
            <a:r>
              <a:rPr lang="en-US" dirty="0"/>
              <a:t>then end the DATA Step and proceed to the next DATA or PROC step. Otherwise, repeat the above steps. </a:t>
            </a:r>
          </a:p>
        </p:txBody>
      </p:sp>
    </p:spTree>
    <p:extLst>
      <p:ext uri="{BB962C8B-B14F-4D97-AF65-F5344CB8AC3E}">
        <p14:creationId xmlns:p14="http://schemas.microsoft.com/office/powerpoint/2010/main" xmlns="" val="34840807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DSFF and EDSF Flags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918135384"/>
              </p:ext>
            </p:extLst>
          </p:nvPr>
        </p:nvGraphicFramePr>
        <p:xfrm>
          <a:off x="1295400" y="2286000"/>
          <a:ext cx="6819899" cy="2595880"/>
        </p:xfrm>
        <a:graphic>
          <a:graphicData uri="http://schemas.openxmlformats.org/drawingml/2006/table">
            <a:tbl>
              <a:tblPr firstRow="1" bandRow="1">
                <a:tableStyleId>{5C22544A-7EE6-4342-B048-85BDC9FD1C3A}</a:tableStyleId>
              </a:tblPr>
              <a:tblGrid>
                <a:gridCol w="5090215"/>
                <a:gridCol w="795345"/>
                <a:gridCol w="934339"/>
              </a:tblGrid>
              <a:tr h="370840">
                <a:tc>
                  <a:txBody>
                    <a:bodyPr/>
                    <a:lstStyle/>
                    <a:p>
                      <a:r>
                        <a:rPr lang="en-US" dirty="0" smtClean="0"/>
                        <a:t>Statement</a:t>
                      </a:r>
                      <a:endParaRPr lang="en-US" dirty="0"/>
                    </a:p>
                  </a:txBody>
                  <a:tcPr/>
                </a:tc>
                <a:tc>
                  <a:txBody>
                    <a:bodyPr/>
                    <a:lstStyle/>
                    <a:p>
                      <a:pPr algn="ctr"/>
                      <a:r>
                        <a:rPr lang="en-US" b="1" dirty="0" smtClean="0"/>
                        <a:t>DSFF</a:t>
                      </a:r>
                      <a:endParaRPr lang="en-US" b="1" dirty="0"/>
                    </a:p>
                  </a:txBody>
                  <a:tcPr/>
                </a:tc>
                <a:tc>
                  <a:txBody>
                    <a:bodyPr/>
                    <a:lstStyle/>
                    <a:p>
                      <a:pPr algn="ctr"/>
                      <a:r>
                        <a:rPr lang="en-US" dirty="0" smtClean="0"/>
                        <a:t>EDSF</a:t>
                      </a:r>
                      <a:endParaRPr lang="en-US" dirty="0"/>
                    </a:p>
                  </a:txBody>
                  <a:tcPr/>
                </a:tc>
              </a:tr>
              <a:tr h="370840">
                <a:tc>
                  <a:txBody>
                    <a:bodyPr/>
                    <a:lstStyle/>
                    <a:p>
                      <a:r>
                        <a:rPr lang="en-US" dirty="0" smtClean="0"/>
                        <a:t>ABORT</a:t>
                      </a:r>
                      <a:endParaRPr lang="en-US" dirty="0"/>
                    </a:p>
                  </a:txBody>
                  <a:tcPr/>
                </a:tc>
                <a:tc>
                  <a:txBody>
                    <a:bodyPr/>
                    <a:lstStyle/>
                    <a:p>
                      <a:pPr algn="ctr"/>
                      <a:r>
                        <a:rPr lang="en-US" b="1" dirty="0" smtClean="0"/>
                        <a:t>Y</a:t>
                      </a:r>
                      <a:endParaRPr lang="en-US" b="1" dirty="0"/>
                    </a:p>
                  </a:txBody>
                  <a:tcPr/>
                </a:tc>
                <a:tc>
                  <a:txBody>
                    <a:bodyPr/>
                    <a:lstStyle/>
                    <a:p>
                      <a:pPr algn="ctr"/>
                      <a:r>
                        <a:rPr lang="en-US" b="1" dirty="0" smtClean="0"/>
                        <a:t>Y</a:t>
                      </a:r>
                      <a:endParaRPr lang="en-US" b="1" dirty="0"/>
                    </a:p>
                  </a:txBody>
                  <a:tcPr/>
                </a:tc>
              </a:tr>
              <a:tr h="370840">
                <a:tc>
                  <a:txBody>
                    <a:bodyPr/>
                    <a:lstStyle/>
                    <a:p>
                      <a:r>
                        <a:rPr lang="en-US" dirty="0" smtClean="0"/>
                        <a:t>DELETE</a:t>
                      </a:r>
                      <a:endParaRPr lang="en-US" dirty="0"/>
                    </a:p>
                  </a:txBody>
                  <a:tcPr/>
                </a:tc>
                <a:tc>
                  <a:txBody>
                    <a:bodyPr/>
                    <a:lstStyle/>
                    <a:p>
                      <a:pPr algn="ctr"/>
                      <a:r>
                        <a:rPr lang="en-US" b="1" dirty="0" smtClean="0"/>
                        <a:t>Y</a:t>
                      </a:r>
                      <a:endParaRPr lang="en-US" b="1" dirty="0"/>
                    </a:p>
                  </a:txBody>
                  <a:tcPr/>
                </a:tc>
                <a:tc>
                  <a:txBody>
                    <a:bodyPr/>
                    <a:lstStyle/>
                    <a:p>
                      <a:pPr algn="ctr"/>
                      <a:r>
                        <a:rPr lang="en-US" b="1" dirty="0" smtClean="0"/>
                        <a:t>N</a:t>
                      </a:r>
                      <a:endParaRPr lang="en-US" b="1" dirty="0"/>
                    </a:p>
                  </a:txBody>
                  <a:tcPr/>
                </a:tc>
              </a:tr>
              <a:tr h="370840">
                <a:tc>
                  <a:txBody>
                    <a:bodyPr/>
                    <a:lstStyle/>
                    <a:p>
                      <a:r>
                        <a:rPr lang="en-US" dirty="0" smtClean="0"/>
                        <a:t>IF false &lt;expression&gt;</a:t>
                      </a:r>
                      <a:endParaRPr lang="en-US" dirty="0"/>
                    </a:p>
                  </a:txBody>
                  <a:tcPr/>
                </a:tc>
                <a:tc>
                  <a:txBody>
                    <a:bodyPr/>
                    <a:lstStyle/>
                    <a:p>
                      <a:pPr algn="ctr"/>
                      <a:r>
                        <a:rPr lang="en-US" b="1" dirty="0" smtClean="0"/>
                        <a:t>Y</a:t>
                      </a:r>
                      <a:endParaRPr lang="en-US" b="1" dirty="0"/>
                    </a:p>
                  </a:txBody>
                  <a:tcPr/>
                </a:tc>
                <a:tc>
                  <a:txBody>
                    <a:bodyPr/>
                    <a:lstStyle/>
                    <a:p>
                      <a:pPr algn="ctr"/>
                      <a:r>
                        <a:rPr lang="en-US" b="1" dirty="0" smtClean="0"/>
                        <a:t>N</a:t>
                      </a:r>
                      <a:endParaRPr lang="en-US" b="1" dirty="0"/>
                    </a:p>
                  </a:txBody>
                  <a:tcPr/>
                </a:tc>
              </a:tr>
              <a:tr h="370840">
                <a:tc>
                  <a:txBody>
                    <a:bodyPr/>
                    <a:lstStyle/>
                    <a:p>
                      <a:r>
                        <a:rPr lang="en-US" dirty="0" smtClean="0"/>
                        <a:t>RETURN</a:t>
                      </a:r>
                      <a:endParaRPr lang="en-US" dirty="0"/>
                    </a:p>
                  </a:txBody>
                  <a:tcPr/>
                </a:tc>
                <a:tc>
                  <a:txBody>
                    <a:bodyPr/>
                    <a:lstStyle/>
                    <a:p>
                      <a:pPr algn="ctr"/>
                      <a:r>
                        <a:rPr lang="en-US" b="1" dirty="0" smtClean="0"/>
                        <a:t>N</a:t>
                      </a:r>
                      <a:endParaRPr lang="en-US" b="1" dirty="0"/>
                    </a:p>
                  </a:txBody>
                  <a:tcPr/>
                </a:tc>
                <a:tc>
                  <a:txBody>
                    <a:bodyPr/>
                    <a:lstStyle/>
                    <a:p>
                      <a:pPr algn="ctr"/>
                      <a:r>
                        <a:rPr lang="en-US" b="1" dirty="0" smtClean="0"/>
                        <a:t>N</a:t>
                      </a:r>
                      <a:endParaRPr lang="en-US" b="1" dirty="0"/>
                    </a:p>
                  </a:txBody>
                  <a:tcPr/>
                </a:tc>
              </a:tr>
              <a:tr h="370840">
                <a:tc>
                  <a:txBody>
                    <a:bodyPr/>
                    <a:lstStyle/>
                    <a:p>
                      <a:r>
                        <a:rPr lang="en-US" dirty="0" smtClean="0"/>
                        <a:t>STOP</a:t>
                      </a:r>
                      <a:endParaRPr lang="en-US" dirty="0"/>
                    </a:p>
                  </a:txBody>
                  <a:tcPr/>
                </a:tc>
                <a:tc>
                  <a:txBody>
                    <a:bodyPr/>
                    <a:lstStyle/>
                    <a:p>
                      <a:pPr algn="ctr"/>
                      <a:r>
                        <a:rPr lang="en-US" b="1" dirty="0" smtClean="0"/>
                        <a:t>Y</a:t>
                      </a:r>
                      <a:endParaRPr lang="en-US" b="1" dirty="0"/>
                    </a:p>
                  </a:txBody>
                  <a:tcPr/>
                </a:tc>
                <a:tc>
                  <a:txBody>
                    <a:bodyPr/>
                    <a:lstStyle/>
                    <a:p>
                      <a:pPr algn="ctr"/>
                      <a:r>
                        <a:rPr lang="en-US" b="1" dirty="0" smtClean="0"/>
                        <a:t>Y</a:t>
                      </a:r>
                      <a:endParaRPr lang="en-US" b="1" dirty="0"/>
                    </a:p>
                  </a:txBody>
                  <a:tcPr/>
                </a:tc>
              </a:tr>
              <a:tr h="370840">
                <a:tc>
                  <a:txBody>
                    <a:bodyPr/>
                    <a:lstStyle/>
                    <a:p>
                      <a:r>
                        <a:rPr lang="en-US" dirty="0" smtClean="0"/>
                        <a:t>Failed</a:t>
                      </a:r>
                      <a:r>
                        <a:rPr lang="en-US" baseline="0" dirty="0" smtClean="0"/>
                        <a:t> read Operation (INPUT, SET, MERGE, UPDATE)</a:t>
                      </a:r>
                      <a:endParaRPr lang="en-US" dirty="0"/>
                    </a:p>
                  </a:txBody>
                  <a:tcPr/>
                </a:tc>
                <a:tc>
                  <a:txBody>
                    <a:bodyPr/>
                    <a:lstStyle/>
                    <a:p>
                      <a:pPr algn="ctr"/>
                      <a:r>
                        <a:rPr lang="en-US" b="1" dirty="0" smtClean="0"/>
                        <a:t>Y</a:t>
                      </a:r>
                      <a:endParaRPr lang="en-US" b="1" dirty="0"/>
                    </a:p>
                  </a:txBody>
                  <a:tcPr/>
                </a:tc>
                <a:tc>
                  <a:txBody>
                    <a:bodyPr/>
                    <a:lstStyle/>
                    <a:p>
                      <a:pPr algn="ctr"/>
                      <a:r>
                        <a:rPr lang="en-US" b="1" dirty="0" smtClean="0"/>
                        <a:t>Y</a:t>
                      </a:r>
                      <a:endParaRPr lang="en-US" b="1" dirty="0"/>
                    </a:p>
                  </a:txBody>
                  <a:tcPr/>
                </a:tc>
              </a:tr>
            </a:tbl>
          </a:graphicData>
        </a:graphic>
      </p:graphicFrame>
      <p:sp>
        <p:nvSpPr>
          <p:cNvPr id="5" name="Rectangle 4"/>
          <p:cNvSpPr/>
          <p:nvPr/>
        </p:nvSpPr>
        <p:spPr>
          <a:xfrm>
            <a:off x="381000" y="1295400"/>
            <a:ext cx="8610600" cy="954107"/>
          </a:xfrm>
          <a:prstGeom prst="rect">
            <a:avLst/>
          </a:prstGeom>
        </p:spPr>
        <p:txBody>
          <a:bodyPr wrap="square">
            <a:spAutoFit/>
          </a:bodyPr>
          <a:lstStyle/>
          <a:p>
            <a:r>
              <a:rPr lang="en-US" sz="2800" dirty="0" smtClean="0"/>
              <a:t>The </a:t>
            </a:r>
            <a:r>
              <a:rPr lang="en-US" sz="2800" dirty="0"/>
              <a:t>following statements all cause an immediate return to the SAS Supervisor with the indicated values for the flags</a:t>
            </a:r>
          </a:p>
        </p:txBody>
      </p:sp>
      <p:sp>
        <p:nvSpPr>
          <p:cNvPr id="6" name="Rectangle 5"/>
          <p:cNvSpPr/>
          <p:nvPr/>
        </p:nvSpPr>
        <p:spPr>
          <a:xfrm>
            <a:off x="228600" y="4953000"/>
            <a:ext cx="8763000" cy="1200329"/>
          </a:xfrm>
          <a:prstGeom prst="rect">
            <a:avLst/>
          </a:prstGeom>
        </p:spPr>
        <p:txBody>
          <a:bodyPr wrap="square">
            <a:spAutoFit/>
          </a:bodyPr>
          <a:lstStyle/>
          <a:p>
            <a:r>
              <a:rPr lang="en-US" dirty="0" smtClean="0"/>
              <a:t>A nuance:</a:t>
            </a:r>
          </a:p>
          <a:p>
            <a:pPr marL="342900" indent="-342900">
              <a:buFont typeface="+mj-lt"/>
              <a:buAutoNum type="arabicPeriod"/>
            </a:pPr>
            <a:r>
              <a:rPr lang="en-US" dirty="0"/>
              <a:t>W</a:t>
            </a:r>
            <a:r>
              <a:rPr lang="en-US" dirty="0" smtClean="0"/>
              <a:t>hen </a:t>
            </a:r>
            <a:r>
              <a:rPr lang="en-US" dirty="0"/>
              <a:t>OSPF=</a:t>
            </a:r>
            <a:r>
              <a:rPr lang="en-US" b="1" dirty="0"/>
              <a:t>Y</a:t>
            </a:r>
            <a:r>
              <a:rPr lang="en-US" dirty="0"/>
              <a:t>, DELETE, a false </a:t>
            </a:r>
            <a:r>
              <a:rPr lang="en-US" dirty="0" err="1"/>
              <a:t>subsetting</a:t>
            </a:r>
            <a:r>
              <a:rPr lang="en-US" dirty="0"/>
              <a:t> IF &lt;expression&gt; and RETURN are </a:t>
            </a:r>
            <a:r>
              <a:rPr lang="en-US" dirty="0" smtClean="0"/>
              <a:t>equivalent.</a:t>
            </a:r>
          </a:p>
          <a:p>
            <a:pPr marL="342900" indent="-342900">
              <a:buFont typeface="+mj-lt"/>
              <a:buAutoNum type="arabicPeriod"/>
            </a:pPr>
            <a:r>
              <a:rPr lang="en-US" dirty="0" smtClean="0"/>
              <a:t>The default </a:t>
            </a:r>
            <a:r>
              <a:rPr lang="en-US" dirty="0"/>
              <a:t>OUTPUT is dependent on </a:t>
            </a:r>
            <a:r>
              <a:rPr lang="en-US" dirty="0" smtClean="0"/>
              <a:t>both OSPF=</a:t>
            </a:r>
            <a:r>
              <a:rPr lang="en-US" b="1" dirty="0" smtClean="0"/>
              <a:t>N</a:t>
            </a:r>
            <a:r>
              <a:rPr lang="en-US" dirty="0" smtClean="0"/>
              <a:t> </a:t>
            </a:r>
            <a:r>
              <a:rPr lang="en-US" dirty="0"/>
              <a:t>and </a:t>
            </a:r>
            <a:r>
              <a:rPr lang="en-US" dirty="0" smtClean="0"/>
              <a:t>DSFF=</a:t>
            </a:r>
            <a:r>
              <a:rPr lang="en-US" b="1" dirty="0" smtClean="0"/>
              <a:t>N</a:t>
            </a:r>
            <a:r>
              <a:rPr lang="en-US" dirty="0" smtClean="0"/>
              <a:t>, i.e., the </a:t>
            </a:r>
            <a:r>
              <a:rPr lang="en-US" dirty="0"/>
              <a:t>value of DSFF has no </a:t>
            </a:r>
            <a:r>
              <a:rPr lang="en-US" dirty="0" smtClean="0"/>
              <a:t>impact.</a:t>
            </a:r>
            <a:endParaRPr lang="en-US" dirty="0"/>
          </a:p>
        </p:txBody>
      </p:sp>
    </p:spTree>
    <p:extLst>
      <p:ext uri="{BB962C8B-B14F-4D97-AF65-F5344CB8AC3E}">
        <p14:creationId xmlns:p14="http://schemas.microsoft.com/office/powerpoint/2010/main" xmlns="" val="390219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Set/Merge Operations Overview</a:t>
            </a:r>
            <a:endParaRPr lang="en-US" dirty="0"/>
          </a:p>
        </p:txBody>
      </p:sp>
      <p:sp>
        <p:nvSpPr>
          <p:cNvPr id="3" name="Content Placeholder 2"/>
          <p:cNvSpPr>
            <a:spLocks noGrp="1"/>
          </p:cNvSpPr>
          <p:nvPr>
            <p:ph idx="1"/>
          </p:nvPr>
        </p:nvSpPr>
        <p:spPr/>
        <p:txBody>
          <a:bodyPr/>
          <a:lstStyle/>
          <a:p>
            <a:r>
              <a:rPr lang="en-US" dirty="0"/>
              <a:t>The SAS read operations SET and MERGE perform two general actions </a:t>
            </a:r>
            <a:r>
              <a:rPr lang="en-US" dirty="0" smtClean="0"/>
              <a:t>when executed:</a:t>
            </a:r>
          </a:p>
          <a:p>
            <a:pPr lvl="1"/>
            <a:r>
              <a:rPr lang="en-US" dirty="0" smtClean="0"/>
              <a:t>Call </a:t>
            </a:r>
            <a:r>
              <a:rPr lang="en-US" dirty="0"/>
              <a:t>a SAS Supervisor routine to initialize selected variables in the PDV to missing. </a:t>
            </a:r>
          </a:p>
          <a:p>
            <a:pPr lvl="1"/>
            <a:r>
              <a:rPr lang="en-US" dirty="0" smtClean="0"/>
              <a:t>Copy </a:t>
            </a:r>
            <a:r>
              <a:rPr lang="en-US" dirty="0"/>
              <a:t>variable values from one or more SAS data sets to the PDV. </a:t>
            </a:r>
            <a:endParaRPr lang="en-US" dirty="0" smtClean="0"/>
          </a:p>
          <a:p>
            <a:r>
              <a:rPr lang="en-US" dirty="0" smtClean="0"/>
              <a:t>Let’s review these rules for selected examples.</a:t>
            </a:r>
            <a:endParaRPr lang="en-US" dirty="0"/>
          </a:p>
        </p:txBody>
      </p:sp>
    </p:spTree>
    <p:extLst>
      <p:ext uri="{BB962C8B-B14F-4D97-AF65-F5344CB8AC3E}">
        <p14:creationId xmlns:p14="http://schemas.microsoft.com/office/powerpoint/2010/main" xmlns="" val="552167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 More than 1 Data Set, No BY</a:t>
            </a:r>
            <a:endParaRPr lang="en-US" dirty="0"/>
          </a:p>
        </p:txBody>
      </p:sp>
      <p:sp>
        <p:nvSpPr>
          <p:cNvPr id="3" name="Content Placeholder 2"/>
          <p:cNvSpPr>
            <a:spLocks noGrp="1"/>
          </p:cNvSpPr>
          <p:nvPr>
            <p:ph idx="1"/>
          </p:nvPr>
        </p:nvSpPr>
        <p:spPr>
          <a:xfrm>
            <a:off x="304800" y="1524000"/>
            <a:ext cx="8610600" cy="4830763"/>
          </a:xfrm>
        </p:spPr>
        <p:txBody>
          <a:bodyPr>
            <a:normAutofit fontScale="92500" lnSpcReduction="20000"/>
          </a:bodyPr>
          <a:lstStyle/>
          <a:p>
            <a:pPr marL="0" indent="0">
              <a:buNone/>
            </a:pPr>
            <a:r>
              <a:rPr lang="en-US" dirty="0" smtClean="0"/>
              <a:t>When </a:t>
            </a:r>
            <a:r>
              <a:rPr lang="en-US" dirty="0"/>
              <a:t>a SET statement references more than one SAS data set, and no BY statement is present, the data sets listed on the SET statement are concatenated. </a:t>
            </a:r>
          </a:p>
          <a:p>
            <a:pPr marL="514350" indent="-514350">
              <a:buFont typeface="+mj-lt"/>
              <a:buAutoNum type="arabicPeriod"/>
            </a:pPr>
            <a:r>
              <a:rPr lang="en-US" dirty="0" smtClean="0"/>
              <a:t>Determine </a:t>
            </a:r>
            <a:r>
              <a:rPr lang="en-US" dirty="0"/>
              <a:t>which data set is being read and set IN= and END= variable values. </a:t>
            </a:r>
          </a:p>
          <a:p>
            <a:pPr marL="514350" indent="-514350">
              <a:buFont typeface="+mj-lt"/>
              <a:buAutoNum type="arabicPeriod"/>
            </a:pPr>
            <a:r>
              <a:rPr lang="en-US" dirty="0" smtClean="0"/>
              <a:t>If </a:t>
            </a:r>
            <a:r>
              <a:rPr lang="en-US" dirty="0"/>
              <a:t>the SET statement will read from a different data set compared to its last execution, then initialize all variables in the PDV with ITMV values of "R" to missing. </a:t>
            </a:r>
          </a:p>
          <a:p>
            <a:pPr marL="514350" indent="-514350">
              <a:buFont typeface="+mj-lt"/>
              <a:buAutoNum type="arabicPeriod"/>
            </a:pPr>
            <a:r>
              <a:rPr lang="en-US" dirty="0" smtClean="0"/>
              <a:t>Copy </a:t>
            </a:r>
            <a:r>
              <a:rPr lang="en-US" dirty="0"/>
              <a:t>the values of variables from the current data set to the PDV. </a:t>
            </a:r>
          </a:p>
        </p:txBody>
      </p:sp>
    </p:spTree>
    <p:extLst>
      <p:ext uri="{BB962C8B-B14F-4D97-AF65-F5344CB8AC3E}">
        <p14:creationId xmlns:p14="http://schemas.microsoft.com/office/powerpoint/2010/main" xmlns="" val="2753555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SET – More than 1 Data Set, </a:t>
            </a:r>
            <a:r>
              <a:rPr lang="en-US" dirty="0" smtClean="0"/>
              <a:t>With </a:t>
            </a:r>
            <a:r>
              <a:rPr lang="en-US" dirty="0"/>
              <a:t>BY</a:t>
            </a:r>
          </a:p>
        </p:txBody>
      </p:sp>
      <p:sp>
        <p:nvSpPr>
          <p:cNvPr id="3" name="Content Placeholder 2"/>
          <p:cNvSpPr>
            <a:spLocks noGrp="1"/>
          </p:cNvSpPr>
          <p:nvPr>
            <p:ph idx="1"/>
          </p:nvPr>
        </p:nvSpPr>
        <p:spPr>
          <a:xfrm>
            <a:off x="152400" y="1219200"/>
            <a:ext cx="8763000" cy="5029200"/>
          </a:xfrm>
        </p:spPr>
        <p:txBody>
          <a:bodyPr>
            <a:noAutofit/>
          </a:bodyPr>
          <a:lstStyle/>
          <a:p>
            <a:pPr marL="0" indent="0">
              <a:buNone/>
            </a:pPr>
            <a:r>
              <a:rPr lang="en-US" sz="2000" dirty="0"/>
              <a:t>When a SET statement referencing more than one SAS data set has a BY statement associated with it, the data sets listed on the SET statement are interleaved. </a:t>
            </a:r>
            <a:endParaRPr lang="en-US" sz="2000" dirty="0" smtClean="0"/>
          </a:p>
          <a:p>
            <a:pPr marL="514350" indent="-514350">
              <a:buFont typeface="+mj-lt"/>
              <a:buAutoNum type="arabicPeriod"/>
            </a:pPr>
            <a:r>
              <a:rPr lang="en-US" sz="2000" dirty="0" smtClean="0"/>
              <a:t>Determine </a:t>
            </a:r>
            <a:r>
              <a:rPr lang="en-US" sz="2000" dirty="0"/>
              <a:t>which data set is being read by looking ahead to the values of the variables in the BY statement for the next observation in each data set. Set values for IN= and END= variables. </a:t>
            </a:r>
          </a:p>
          <a:p>
            <a:pPr marL="514350" indent="-514350">
              <a:buFont typeface="+mj-lt"/>
              <a:buAutoNum type="arabicPeriod"/>
            </a:pPr>
            <a:r>
              <a:rPr lang="en-US" sz="2000" dirty="0" smtClean="0"/>
              <a:t>If </a:t>
            </a:r>
            <a:r>
              <a:rPr lang="en-US" sz="2000" dirty="0"/>
              <a:t>the observation to be read is the first observation for a new BY </a:t>
            </a:r>
            <a:r>
              <a:rPr lang="en-US" sz="2000" dirty="0" smtClean="0"/>
              <a:t>group:</a:t>
            </a:r>
          </a:p>
          <a:p>
            <a:pPr marL="914400" lvl="1" indent="-514350">
              <a:buFont typeface="+mj-lt"/>
              <a:buAutoNum type="arabicPeriod"/>
            </a:pPr>
            <a:r>
              <a:rPr lang="en-US" sz="2000" dirty="0" smtClean="0"/>
              <a:t>Set </a:t>
            </a:r>
            <a:r>
              <a:rPr lang="en-US" sz="2000" dirty="0"/>
              <a:t>the appropriate FIRST, variables to </a:t>
            </a:r>
            <a:r>
              <a:rPr lang="en-US" sz="2000" dirty="0" smtClean="0"/>
              <a:t>1.</a:t>
            </a:r>
          </a:p>
          <a:p>
            <a:pPr marL="914400" lvl="1" indent="-514350">
              <a:buFont typeface="+mj-lt"/>
              <a:buAutoNum type="arabicPeriod"/>
            </a:pPr>
            <a:r>
              <a:rPr lang="en-US" sz="2000" dirty="0" smtClean="0"/>
              <a:t>Set </a:t>
            </a:r>
            <a:r>
              <a:rPr lang="en-US" sz="2000" dirty="0"/>
              <a:t>all variables in the PDV with ITMV values of </a:t>
            </a:r>
            <a:r>
              <a:rPr lang="en-US" sz="2000" b="1" dirty="0" smtClean="0"/>
              <a:t>R</a:t>
            </a:r>
            <a:r>
              <a:rPr lang="en-US" sz="2000" dirty="0" smtClean="0"/>
              <a:t> </a:t>
            </a:r>
            <a:r>
              <a:rPr lang="en-US" sz="2000" dirty="0"/>
              <a:t>to missing. </a:t>
            </a:r>
            <a:endParaRPr lang="en-US" sz="2000" dirty="0" smtClean="0"/>
          </a:p>
          <a:p>
            <a:pPr marL="514350" indent="-514350">
              <a:buFont typeface="+mj-lt"/>
              <a:buAutoNum type="arabicPeriod"/>
            </a:pPr>
            <a:r>
              <a:rPr lang="en-US" sz="2000" dirty="0" smtClean="0"/>
              <a:t>If </a:t>
            </a:r>
            <a:r>
              <a:rPr lang="en-US" sz="2000" dirty="0"/>
              <a:t>the SET statement will read from a different data set compared to its last execution, regardless of whether the BY group changes, then initialize all variables in the PDV with ITMV values of </a:t>
            </a:r>
            <a:r>
              <a:rPr lang="en-US" sz="2000" b="1" dirty="0" smtClean="0"/>
              <a:t>R</a:t>
            </a:r>
            <a:r>
              <a:rPr lang="en-US" sz="2000" dirty="0" smtClean="0"/>
              <a:t> </a:t>
            </a:r>
            <a:r>
              <a:rPr lang="en-US" sz="2000" dirty="0"/>
              <a:t>to missing. </a:t>
            </a:r>
          </a:p>
          <a:p>
            <a:pPr marL="514350" indent="-514350">
              <a:buFont typeface="+mj-lt"/>
              <a:buAutoNum type="arabicPeriod"/>
            </a:pPr>
            <a:r>
              <a:rPr lang="en-US" sz="2000" dirty="0" smtClean="0"/>
              <a:t>Copy </a:t>
            </a:r>
            <a:r>
              <a:rPr lang="en-US" sz="2000" dirty="0"/>
              <a:t>variable values to the PDV from the current data set. </a:t>
            </a:r>
          </a:p>
          <a:p>
            <a:pPr marL="514350" indent="-514350">
              <a:buFont typeface="+mj-lt"/>
              <a:buAutoNum type="arabicPeriod"/>
            </a:pPr>
            <a:r>
              <a:rPr lang="en-US" sz="2000" dirty="0" smtClean="0"/>
              <a:t>Look </a:t>
            </a:r>
            <a:r>
              <a:rPr lang="en-US" sz="2000" dirty="0"/>
              <a:t>ahead to the values of the variables in the BY statement for the next observation in each data set. If there are no more observations for this BY group then set the appropriate LAST, variables to 1. </a:t>
            </a:r>
          </a:p>
        </p:txBody>
      </p:sp>
      <p:sp>
        <p:nvSpPr>
          <p:cNvPr id="4" name="Oval 3"/>
          <p:cNvSpPr/>
          <p:nvPr/>
        </p:nvSpPr>
        <p:spPr>
          <a:xfrm>
            <a:off x="1219200" y="685800"/>
            <a:ext cx="79248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Note when the IN, END, FIRST. and LAST. variables are set.</a:t>
            </a:r>
          </a:p>
          <a:p>
            <a:pPr algn="ctr"/>
            <a:r>
              <a:rPr lang="en-US" dirty="0" smtClean="0"/>
              <a:t> </a:t>
            </a:r>
            <a:br>
              <a:rPr lang="en-US" dirty="0" smtClean="0"/>
            </a:br>
            <a:r>
              <a:rPr lang="en-US" dirty="0" smtClean="0"/>
              <a:t>Not on every execution!</a:t>
            </a:r>
            <a:endParaRPr lang="en-US" dirty="0"/>
          </a:p>
        </p:txBody>
      </p:sp>
      <p:cxnSp>
        <p:nvCxnSpPr>
          <p:cNvPr id="6" name="Straight Arrow Connector 5"/>
          <p:cNvCxnSpPr/>
          <p:nvPr/>
        </p:nvCxnSpPr>
        <p:spPr>
          <a:xfrm>
            <a:off x="1524000" y="1371600"/>
            <a:ext cx="381000" cy="125253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476375" y="1371600"/>
            <a:ext cx="1981200" cy="19050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524000" y="1447800"/>
            <a:ext cx="2743200" cy="45720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03065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dissolve">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dissolve">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dissolve">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dissolve">
                                      <p:cBhvr>
                                        <p:cTn id="5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MERGE – No BY</a:t>
            </a:r>
            <a:endParaRPr lang="en-US" dirty="0"/>
          </a:p>
        </p:txBody>
      </p:sp>
      <p:sp>
        <p:nvSpPr>
          <p:cNvPr id="3" name="Content Placeholder 2"/>
          <p:cNvSpPr>
            <a:spLocks noGrp="1"/>
          </p:cNvSpPr>
          <p:nvPr>
            <p:ph idx="1"/>
          </p:nvPr>
        </p:nvSpPr>
        <p:spPr>
          <a:xfrm>
            <a:off x="304800" y="1295400"/>
            <a:ext cx="8610600" cy="4876800"/>
          </a:xfrm>
        </p:spPr>
        <p:txBody>
          <a:bodyPr>
            <a:normAutofit fontScale="92500" lnSpcReduction="20000"/>
          </a:bodyPr>
          <a:lstStyle/>
          <a:p>
            <a:pPr marL="0" indent="0">
              <a:buNone/>
            </a:pPr>
            <a:r>
              <a:rPr lang="en-US" dirty="0"/>
              <a:t>When a MERGE statement with no BY statement is present, the observations in the data sets listed on the MERGE statement are merged one-to-one. </a:t>
            </a:r>
            <a:r>
              <a:rPr lang="en-US" dirty="0" smtClean="0"/>
              <a:t> </a:t>
            </a:r>
            <a:endParaRPr lang="en-US" dirty="0"/>
          </a:p>
          <a:p>
            <a:pPr marL="571500" indent="-514350">
              <a:buFont typeface="+mj-lt"/>
              <a:buAutoNum type="arabicPeriod"/>
            </a:pPr>
            <a:r>
              <a:rPr lang="en-US" dirty="0" smtClean="0"/>
              <a:t>Copy </a:t>
            </a:r>
            <a:r>
              <a:rPr lang="en-US" dirty="0"/>
              <a:t>variables values to the PDV from next observation in the first data set listed on the MERGE statement, then the second data set, and so on until all data sets have been read. </a:t>
            </a:r>
          </a:p>
          <a:p>
            <a:pPr marL="571500" indent="-514350">
              <a:buFont typeface="+mj-lt"/>
              <a:buAutoNum type="arabicPeriod"/>
            </a:pPr>
            <a:r>
              <a:rPr lang="en-US" dirty="0" smtClean="0"/>
              <a:t>If </a:t>
            </a:r>
            <a:r>
              <a:rPr lang="en-US" dirty="0"/>
              <a:t>end-of-file has been reached for a data set and no observation is read, initialize variables unique to that data set to missing. </a:t>
            </a:r>
          </a:p>
          <a:p>
            <a:pPr marL="571500" indent="-514350">
              <a:buFont typeface="+mj-lt"/>
              <a:buAutoNum type="arabicPeriod"/>
            </a:pPr>
            <a:r>
              <a:rPr lang="en-US" dirty="0" smtClean="0"/>
              <a:t>Set </a:t>
            </a:r>
            <a:r>
              <a:rPr lang="en-US" dirty="0"/>
              <a:t>IN= variables depending on which data sets are read. </a:t>
            </a:r>
          </a:p>
          <a:p>
            <a:endParaRPr lang="en-US" dirty="0"/>
          </a:p>
        </p:txBody>
      </p:sp>
    </p:spTree>
    <p:extLst>
      <p:ext uri="{BB962C8B-B14F-4D97-AF65-F5344CB8AC3E}">
        <p14:creationId xmlns:p14="http://schemas.microsoft.com/office/powerpoint/2010/main" xmlns="" val="273028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SAS Supervisor</a:t>
            </a:r>
            <a:endParaRPr lang="en-US" dirty="0"/>
          </a:p>
        </p:txBody>
      </p:sp>
      <p:sp>
        <p:nvSpPr>
          <p:cNvPr id="4" name="TextBox 3"/>
          <p:cNvSpPr txBox="1"/>
          <p:nvPr/>
        </p:nvSpPr>
        <p:spPr>
          <a:xfrm>
            <a:off x="304800" y="1219200"/>
            <a:ext cx="8534400" cy="4493538"/>
          </a:xfrm>
          <a:prstGeom prst="rect">
            <a:avLst/>
          </a:prstGeom>
          <a:noFill/>
        </p:spPr>
        <p:txBody>
          <a:bodyPr wrap="square" rtlCol="0">
            <a:spAutoFit/>
          </a:bodyPr>
          <a:lstStyle/>
          <a:p>
            <a:r>
              <a:rPr lang="en-US" sz="2600" b="0" i="0" kern="1200" dirty="0" smtClean="0">
                <a:solidFill>
                  <a:schemeClr val="tx1"/>
                </a:solidFill>
                <a:effectLst/>
              </a:rPr>
              <a:t>Two primary functions:</a:t>
            </a:r>
          </a:p>
          <a:p>
            <a:endParaRPr lang="en-US" sz="2600" b="0" i="0" kern="1200" dirty="0" smtClean="0">
              <a:solidFill>
                <a:schemeClr val="tx1"/>
              </a:solidFill>
              <a:effectLst/>
            </a:endParaRPr>
          </a:p>
          <a:p>
            <a:pPr marL="342900" indent="-342900">
              <a:buFont typeface="+mj-lt"/>
              <a:buAutoNum type="arabicPeriod"/>
            </a:pPr>
            <a:r>
              <a:rPr lang="en-US" sz="2600" b="0" i="0" kern="1200" dirty="0" smtClean="0">
                <a:solidFill>
                  <a:schemeClr val="tx1"/>
                </a:solidFill>
                <a:effectLst/>
              </a:rPr>
              <a:t>Compiling SAS Source Code, and</a:t>
            </a:r>
          </a:p>
          <a:p>
            <a:pPr marL="342900" indent="-342900">
              <a:buFont typeface="+mj-lt"/>
              <a:buAutoNum type="arabicPeriod"/>
            </a:pPr>
            <a:r>
              <a:rPr lang="en-US" sz="2600" b="0" i="0" kern="1200" dirty="0" smtClean="0">
                <a:solidFill>
                  <a:schemeClr val="tx1"/>
                </a:solidFill>
                <a:effectLst/>
              </a:rPr>
              <a:t>Executing Resultant Machine Code</a:t>
            </a:r>
          </a:p>
          <a:p>
            <a:endParaRPr lang="en-US" sz="2600" b="0" i="0" kern="1200" dirty="0" smtClean="0">
              <a:solidFill>
                <a:schemeClr val="tx1"/>
              </a:solidFill>
              <a:effectLst/>
            </a:endParaRPr>
          </a:p>
          <a:p>
            <a:r>
              <a:rPr lang="en-US" sz="2600" b="0" i="0" kern="1200" dirty="0" smtClean="0">
                <a:solidFill>
                  <a:schemeClr val="tx1"/>
                </a:solidFill>
                <a:effectLst/>
              </a:rPr>
              <a:t>When a SAS DATA Step program is written, the DATA Step </a:t>
            </a:r>
            <a:r>
              <a:rPr lang="en-US" sz="2600" b="0" i="1" kern="1200" dirty="0" smtClean="0">
                <a:solidFill>
                  <a:schemeClr val="tx1"/>
                </a:solidFill>
                <a:effectLst/>
              </a:rPr>
              <a:t>module</a:t>
            </a:r>
            <a:r>
              <a:rPr lang="en-US" sz="2600" b="0" i="0" kern="1200" dirty="0" smtClean="0">
                <a:solidFill>
                  <a:schemeClr val="tx1"/>
                </a:solidFill>
                <a:effectLst/>
              </a:rPr>
              <a:t> must be integrated within the structure of the SAS System. This integration is done by the SAS Supervisor. Gaining a more complete understanding of what the Supervisor does and how our </a:t>
            </a:r>
            <a:r>
              <a:rPr lang="en-US" sz="2600" b="0" i="1" kern="1200" dirty="0" smtClean="0">
                <a:solidFill>
                  <a:schemeClr val="tx1"/>
                </a:solidFill>
                <a:effectLst/>
              </a:rPr>
              <a:t>program</a:t>
            </a:r>
            <a:r>
              <a:rPr lang="en-US" sz="2600" b="0" i="0" kern="1200" dirty="0" smtClean="0">
                <a:solidFill>
                  <a:schemeClr val="tx1"/>
                </a:solidFill>
                <a:effectLst/>
              </a:rPr>
              <a:t> is controlled by it is crucial to using the SAS System more effectively.</a:t>
            </a:r>
            <a:endParaRPr lang="en-US" sz="2600" dirty="0"/>
          </a:p>
        </p:txBody>
      </p:sp>
    </p:spTree>
    <p:extLst>
      <p:ext uri="{BB962C8B-B14F-4D97-AF65-F5344CB8AC3E}">
        <p14:creationId xmlns:p14="http://schemas.microsoft.com/office/powerpoint/2010/main" xmlns="" val="198833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ssolv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dissolv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dissolve">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MERGE – With a BY</a:t>
            </a:r>
            <a:endParaRPr lang="en-US" dirty="0"/>
          </a:p>
        </p:txBody>
      </p:sp>
      <p:sp>
        <p:nvSpPr>
          <p:cNvPr id="3" name="Content Placeholder 2"/>
          <p:cNvSpPr>
            <a:spLocks noGrp="1"/>
          </p:cNvSpPr>
          <p:nvPr>
            <p:ph idx="1"/>
          </p:nvPr>
        </p:nvSpPr>
        <p:spPr>
          <a:xfrm>
            <a:off x="304800" y="838200"/>
            <a:ext cx="8686800" cy="5486400"/>
          </a:xfrm>
        </p:spPr>
        <p:txBody>
          <a:bodyPr>
            <a:noAutofit/>
          </a:bodyPr>
          <a:lstStyle/>
          <a:p>
            <a:pPr marL="0" indent="0">
              <a:buNone/>
            </a:pPr>
            <a:r>
              <a:rPr lang="en-US" sz="2000" dirty="0"/>
              <a:t>When a MERGE statement with a BY statement is executed, the observations in the data sets listed are merged according to the values of the variables on the BY statement. </a:t>
            </a:r>
          </a:p>
          <a:p>
            <a:pPr marL="514350" indent="-514350">
              <a:buFont typeface="+mj-lt"/>
              <a:buAutoNum type="arabicPeriod"/>
            </a:pPr>
            <a:r>
              <a:rPr lang="en-US" sz="2000" dirty="0" smtClean="0"/>
              <a:t>Determine </a:t>
            </a:r>
            <a:r>
              <a:rPr lang="en-US" sz="2000" dirty="0"/>
              <a:t>which data sets are being read by looking ahead to the values of the variables in the BY statement for the next observation in each data set. </a:t>
            </a:r>
          </a:p>
          <a:p>
            <a:pPr marL="514350" indent="-514350">
              <a:buFont typeface="+mj-lt"/>
              <a:buAutoNum type="arabicPeriod"/>
            </a:pPr>
            <a:r>
              <a:rPr lang="en-US" sz="2000" dirty="0" smtClean="0"/>
              <a:t>If </a:t>
            </a:r>
            <a:r>
              <a:rPr lang="en-US" sz="2000" dirty="0"/>
              <a:t>the observation(s) to be read represent a new BY </a:t>
            </a:r>
            <a:r>
              <a:rPr lang="en-US" sz="2000" dirty="0" smtClean="0"/>
              <a:t>group:</a:t>
            </a:r>
          </a:p>
          <a:p>
            <a:pPr marL="971550" lvl="1" indent="-514350">
              <a:buFont typeface="+mj-lt"/>
              <a:buAutoNum type="arabicPeriod"/>
            </a:pPr>
            <a:r>
              <a:rPr lang="en-US" sz="2000" dirty="0" smtClean="0"/>
              <a:t>Set </a:t>
            </a:r>
            <a:r>
              <a:rPr lang="en-US" sz="2000" dirty="0"/>
              <a:t>the appropriate FIRST, variables to 1. </a:t>
            </a:r>
          </a:p>
          <a:p>
            <a:pPr marL="971550" lvl="1" indent="-514350">
              <a:buFont typeface="+mj-lt"/>
              <a:buAutoNum type="arabicPeriod"/>
            </a:pPr>
            <a:r>
              <a:rPr lang="en-US" sz="2000" dirty="0" smtClean="0"/>
              <a:t>Set </a:t>
            </a:r>
            <a:r>
              <a:rPr lang="en-US" sz="2000" dirty="0"/>
              <a:t>all of the IN= variables to 0. </a:t>
            </a:r>
          </a:p>
          <a:p>
            <a:pPr marL="971550" lvl="1" indent="-514350">
              <a:buFont typeface="+mj-lt"/>
              <a:buAutoNum type="arabicPeriod"/>
            </a:pPr>
            <a:r>
              <a:rPr lang="en-US" sz="2000" dirty="0" smtClean="0"/>
              <a:t>Set </a:t>
            </a:r>
            <a:r>
              <a:rPr lang="en-US" sz="2000" dirty="0"/>
              <a:t>all variables with ITMV values of </a:t>
            </a:r>
            <a:r>
              <a:rPr lang="en-US" sz="2000" b="1" dirty="0" smtClean="0"/>
              <a:t>R</a:t>
            </a:r>
            <a:r>
              <a:rPr lang="en-US" sz="2000" dirty="0" smtClean="0"/>
              <a:t> </a:t>
            </a:r>
            <a:r>
              <a:rPr lang="en-US" sz="2000" dirty="0"/>
              <a:t>to missing. </a:t>
            </a:r>
          </a:p>
          <a:p>
            <a:pPr marL="514350" indent="-514350">
              <a:buFont typeface="+mj-lt"/>
              <a:buAutoNum type="arabicPeriod"/>
            </a:pPr>
            <a:r>
              <a:rPr lang="en-US" sz="2000" dirty="0" smtClean="0"/>
              <a:t>For </a:t>
            </a:r>
            <a:r>
              <a:rPr lang="en-US" sz="2000" dirty="0"/>
              <a:t>each data set listed on the MERGE statement having another observation for this BY </a:t>
            </a:r>
            <a:r>
              <a:rPr lang="en-US" sz="2000" dirty="0" smtClean="0"/>
              <a:t>group:</a:t>
            </a:r>
          </a:p>
          <a:p>
            <a:pPr marL="971550" lvl="1" indent="-514350">
              <a:buFont typeface="+mj-lt"/>
              <a:buAutoNum type="arabicPeriod"/>
            </a:pPr>
            <a:r>
              <a:rPr lang="en-US" sz="2000" dirty="0" smtClean="0"/>
              <a:t>Set </a:t>
            </a:r>
            <a:r>
              <a:rPr lang="en-US" sz="2000" dirty="0"/>
              <a:t>the appropriate IN= variable to 1. </a:t>
            </a:r>
          </a:p>
          <a:p>
            <a:pPr marL="971550" lvl="1" indent="-514350">
              <a:buFont typeface="+mj-lt"/>
              <a:buAutoNum type="arabicPeriod"/>
            </a:pPr>
            <a:r>
              <a:rPr lang="en-US" sz="2000" dirty="0" smtClean="0"/>
              <a:t>Copy </a:t>
            </a:r>
            <a:r>
              <a:rPr lang="en-US" sz="2000" dirty="0"/>
              <a:t>variable values from the data set to the PDV. </a:t>
            </a:r>
          </a:p>
          <a:p>
            <a:pPr marL="514350" indent="-514350">
              <a:buFont typeface="+mj-lt"/>
              <a:buAutoNum type="arabicPeriod"/>
            </a:pPr>
            <a:r>
              <a:rPr lang="en-US" sz="2000" dirty="0" smtClean="0"/>
              <a:t>Look </a:t>
            </a:r>
            <a:r>
              <a:rPr lang="en-US" sz="2000" dirty="0"/>
              <a:t>ahead to the next observation in each data set to determine if any more observations are present for this BY group. If not, set the appropriate LAST, variable values to 1. </a:t>
            </a:r>
          </a:p>
        </p:txBody>
      </p:sp>
    </p:spTree>
    <p:extLst>
      <p:ext uri="{BB962C8B-B14F-4D97-AF65-F5344CB8AC3E}">
        <p14:creationId xmlns:p14="http://schemas.microsoft.com/office/powerpoint/2010/main" xmlns="" val="1241383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dissolv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dissolv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 – The DOW Loop</a:t>
            </a:r>
            <a:endParaRPr lang="en-US" dirty="0"/>
          </a:p>
        </p:txBody>
      </p:sp>
      <p:sp>
        <p:nvSpPr>
          <p:cNvPr id="3" name="Content Placeholder 2"/>
          <p:cNvSpPr>
            <a:spLocks noGrp="1"/>
          </p:cNvSpPr>
          <p:nvPr>
            <p:ph idx="1"/>
          </p:nvPr>
        </p:nvSpPr>
        <p:spPr>
          <a:xfrm>
            <a:off x="457200" y="4038600"/>
            <a:ext cx="8229600" cy="1905000"/>
          </a:xfrm>
        </p:spPr>
        <p:txBody>
          <a:bodyPr/>
          <a:lstStyle/>
          <a:p>
            <a:r>
              <a:rPr lang="en-US" dirty="0" smtClean="0"/>
              <a:t>First documented example?</a:t>
            </a:r>
          </a:p>
          <a:p>
            <a:r>
              <a:rPr lang="en-US" dirty="0" smtClean="0"/>
              <a:t>Works because of the ITMV rules.</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22513" y="1371600"/>
            <a:ext cx="5821137" cy="2519363"/>
          </a:xfrm>
          <a:prstGeom prst="rect">
            <a:avLst/>
          </a:prstGeom>
        </p:spPr>
      </p:pic>
    </p:spTree>
    <p:extLst>
      <p:ext uri="{BB962C8B-B14F-4D97-AF65-F5344CB8AC3E}">
        <p14:creationId xmlns:p14="http://schemas.microsoft.com/office/powerpoint/2010/main" xmlns="" val="155769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Conditional Read Operation</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2286000" y="1447800"/>
            <a:ext cx="4781220" cy="2154039"/>
          </a:xfrm>
        </p:spPr>
      </p:pic>
      <p:sp>
        <p:nvSpPr>
          <p:cNvPr id="5" name="Rectangle 4"/>
          <p:cNvSpPr/>
          <p:nvPr/>
        </p:nvSpPr>
        <p:spPr>
          <a:xfrm>
            <a:off x="152400" y="3886200"/>
            <a:ext cx="8763000" cy="2246769"/>
          </a:xfrm>
          <a:prstGeom prst="rect">
            <a:avLst/>
          </a:prstGeom>
        </p:spPr>
        <p:txBody>
          <a:bodyPr wrap="square">
            <a:spAutoFit/>
          </a:bodyPr>
          <a:lstStyle/>
          <a:p>
            <a:pPr marL="342900" indent="-342900">
              <a:buFont typeface="+mj-lt"/>
              <a:buAutoNum type="arabicPeriod"/>
            </a:pPr>
            <a:r>
              <a:rPr lang="en-US" sz="2000" dirty="0"/>
              <a:t>Any SAS read operation can be executed conditionally. </a:t>
            </a:r>
          </a:p>
          <a:p>
            <a:pPr marL="342900" indent="-342900">
              <a:buFont typeface="+mj-lt"/>
              <a:buAutoNum type="arabicPeriod"/>
            </a:pPr>
            <a:r>
              <a:rPr lang="en-US" sz="2000" dirty="0"/>
              <a:t>For example, a SAS data set with a single observation that contains a needed constant.</a:t>
            </a:r>
          </a:p>
          <a:p>
            <a:pPr marL="342900" indent="-342900">
              <a:buFont typeface="+mj-lt"/>
              <a:buAutoNum type="arabicPeriod"/>
            </a:pPr>
            <a:r>
              <a:rPr lang="en-US" sz="2000" dirty="0"/>
              <a:t>The SAS data set can be read by executing the SET statement only </a:t>
            </a:r>
            <a:r>
              <a:rPr lang="en-US" sz="2000" dirty="0" smtClean="0"/>
              <a:t>once.</a:t>
            </a:r>
            <a:endParaRPr lang="en-US" sz="2000" dirty="0"/>
          </a:p>
          <a:p>
            <a:pPr marL="342900" indent="-342900">
              <a:buFont typeface="+mj-lt"/>
              <a:buAutoNum type="arabicPeriod"/>
            </a:pPr>
            <a:r>
              <a:rPr lang="en-US" sz="2000" dirty="0"/>
              <a:t>Since variables read from a SET statement referencing a single SAS data set have ITMV values set to </a:t>
            </a:r>
            <a:r>
              <a:rPr lang="en-US" sz="2000" b="1" dirty="0" smtClean="0"/>
              <a:t>N</a:t>
            </a:r>
            <a:r>
              <a:rPr lang="en-US" sz="2000" dirty="0" smtClean="0"/>
              <a:t>, </a:t>
            </a:r>
            <a:r>
              <a:rPr lang="en-US" sz="2000" dirty="0"/>
              <a:t>the constant will not be initialized to missing on subsequent executions of the DATA Step. </a:t>
            </a:r>
          </a:p>
        </p:txBody>
      </p:sp>
    </p:spTree>
    <p:extLst>
      <p:ext uri="{BB962C8B-B14F-4D97-AF65-F5344CB8AC3E}">
        <p14:creationId xmlns:p14="http://schemas.microsoft.com/office/powerpoint/2010/main" xmlns="" val="19612552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Compile Time Only</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810000" y="4038599"/>
            <a:ext cx="5334000" cy="1781116"/>
          </a:xfrm>
        </p:spPr>
      </p:pic>
      <p:sp>
        <p:nvSpPr>
          <p:cNvPr id="3" name="Rectangle 2"/>
          <p:cNvSpPr/>
          <p:nvPr/>
        </p:nvSpPr>
        <p:spPr>
          <a:xfrm>
            <a:off x="304800" y="1295400"/>
            <a:ext cx="8610600" cy="4524315"/>
          </a:xfrm>
          <a:prstGeom prst="rect">
            <a:avLst/>
          </a:prstGeom>
        </p:spPr>
        <p:txBody>
          <a:bodyPr wrap="square">
            <a:spAutoFit/>
          </a:bodyPr>
          <a:lstStyle/>
          <a:p>
            <a:r>
              <a:rPr lang="en-US" dirty="0" smtClean="0"/>
              <a:t>Define variables to the PDV based on an existing data set:</a:t>
            </a:r>
          </a:p>
          <a:p>
            <a:pPr marL="342900" indent="-342900">
              <a:buFont typeface="+mj-lt"/>
              <a:buAutoNum type="arabicPeriod"/>
            </a:pPr>
            <a:r>
              <a:rPr lang="en-US" dirty="0" smtClean="0"/>
              <a:t>Conditionally reference a data set based </a:t>
            </a:r>
            <a:r>
              <a:rPr lang="en-US" dirty="0"/>
              <a:t>on a condition that will never be </a:t>
            </a:r>
            <a:r>
              <a:rPr lang="en-US" dirty="0" smtClean="0"/>
              <a:t>true.</a:t>
            </a:r>
          </a:p>
          <a:p>
            <a:pPr marL="800100" lvl="1" indent="-342900">
              <a:buFont typeface="+mj-lt"/>
              <a:buAutoNum type="arabicPeriod"/>
            </a:pPr>
            <a:r>
              <a:rPr lang="en-US" dirty="0" smtClean="0"/>
              <a:t>IF </a:t>
            </a:r>
            <a:r>
              <a:rPr lang="en-US" dirty="0"/>
              <a:t>0 THEN SET INVDESC</a:t>
            </a:r>
            <a:r>
              <a:rPr lang="en-US" dirty="0" smtClean="0"/>
              <a:t>;</a:t>
            </a:r>
            <a:br>
              <a:rPr lang="en-US" dirty="0" smtClean="0"/>
            </a:br>
            <a:r>
              <a:rPr lang="en-US" dirty="0" smtClean="0"/>
              <a:t>     or</a:t>
            </a:r>
          </a:p>
          <a:p>
            <a:pPr marL="800100" lvl="1" indent="-342900">
              <a:buFont typeface="+mj-lt"/>
              <a:buAutoNum type="arabicPeriod"/>
            </a:pPr>
            <a:r>
              <a:rPr lang="en-US" dirty="0" smtClean="0"/>
              <a:t>IF _N_ = -17 THEN SET INVDESC;</a:t>
            </a:r>
          </a:p>
          <a:p>
            <a:pPr marL="800100" lvl="1" indent="-342900">
              <a:buFont typeface="+mj-lt"/>
              <a:buAutoNum type="arabicPeriod"/>
            </a:pPr>
            <a:r>
              <a:rPr lang="en-US" dirty="0" smtClean="0"/>
              <a:t>Adds </a:t>
            </a:r>
            <a:r>
              <a:rPr lang="en-US" dirty="0"/>
              <a:t>the variables in INVDESC to the PDV. </a:t>
            </a:r>
            <a:r>
              <a:rPr lang="en-US" dirty="0" smtClean="0"/>
              <a:t>But no data will ever be read.</a:t>
            </a:r>
          </a:p>
          <a:p>
            <a:pPr marL="800100" lvl="1" indent="-342900">
              <a:buFont typeface="+mj-lt"/>
              <a:buAutoNum type="arabicPeriod"/>
            </a:pPr>
            <a:r>
              <a:rPr lang="en-US" dirty="0" smtClean="0"/>
              <a:t>Sample  uses</a:t>
            </a:r>
          </a:p>
          <a:p>
            <a:pPr marL="1257300" lvl="2" indent="-342900">
              <a:buFont typeface="+mj-lt"/>
              <a:buAutoNum type="arabicPeriod"/>
            </a:pPr>
            <a:r>
              <a:rPr lang="en-US" dirty="0" smtClean="0"/>
              <a:t>Creating a shell data set.</a:t>
            </a:r>
          </a:p>
          <a:p>
            <a:pPr marL="1257300" lvl="2" indent="-342900">
              <a:buFont typeface="+mj-lt"/>
              <a:buAutoNum type="arabicPeriod"/>
            </a:pPr>
            <a:r>
              <a:rPr lang="en-US" dirty="0" smtClean="0"/>
              <a:t>Creating a data set that can be PROC </a:t>
            </a:r>
            <a:r>
              <a:rPr lang="en-US" dirty="0" err="1" smtClean="0"/>
              <a:t>APPENDed</a:t>
            </a:r>
            <a:r>
              <a:rPr lang="en-US" dirty="0" smtClean="0"/>
              <a:t> with no warnings.</a:t>
            </a:r>
          </a:p>
          <a:p>
            <a:pPr marL="342900" indent="-342900">
              <a:buFont typeface="+mj-lt"/>
              <a:buAutoNum type="arabicPeriod"/>
            </a:pPr>
            <a:r>
              <a:rPr lang="en-US" dirty="0" smtClean="0"/>
              <a:t>Getting the number of observations using the POINT option.</a:t>
            </a:r>
          </a:p>
          <a:p>
            <a:pPr marL="800100" lvl="1" indent="-342900">
              <a:buFont typeface="+mj-lt"/>
              <a:buAutoNum type="arabicPeriod"/>
            </a:pPr>
            <a:r>
              <a:rPr lang="en-US" dirty="0" smtClean="0"/>
              <a:t>The </a:t>
            </a:r>
            <a:r>
              <a:rPr lang="en-US" dirty="0"/>
              <a:t>value for </a:t>
            </a:r>
            <a:r>
              <a:rPr lang="en-US" dirty="0" smtClean="0"/>
              <a:t>the NOBS=</a:t>
            </a:r>
            <a:br>
              <a:rPr lang="en-US" dirty="0" smtClean="0"/>
            </a:br>
            <a:r>
              <a:rPr lang="en-US" dirty="0" smtClean="0"/>
              <a:t>variable </a:t>
            </a:r>
            <a:r>
              <a:rPr lang="en-US" dirty="0"/>
              <a:t>(N_OBS) is </a:t>
            </a:r>
            <a:r>
              <a:rPr lang="en-US" dirty="0" smtClean="0"/>
              <a:t>supplied</a:t>
            </a:r>
            <a:br>
              <a:rPr lang="en-US" dirty="0" smtClean="0"/>
            </a:br>
            <a:r>
              <a:rPr lang="en-US" dirty="0" smtClean="0"/>
              <a:t>at </a:t>
            </a:r>
            <a:r>
              <a:rPr lang="en-US" dirty="0"/>
              <a:t>compile </a:t>
            </a:r>
            <a:r>
              <a:rPr lang="en-US" dirty="0" smtClean="0"/>
              <a:t>time.</a:t>
            </a:r>
          </a:p>
          <a:p>
            <a:pPr marL="800100" lvl="1" indent="-342900">
              <a:buFont typeface="+mj-lt"/>
              <a:buAutoNum type="arabicPeriod"/>
            </a:pPr>
            <a:r>
              <a:rPr lang="en-US" dirty="0" smtClean="0"/>
              <a:t>The </a:t>
            </a:r>
            <a:r>
              <a:rPr lang="en-US" dirty="0"/>
              <a:t>only </a:t>
            </a:r>
            <a:r>
              <a:rPr lang="en-US" dirty="0" smtClean="0"/>
              <a:t>executable</a:t>
            </a:r>
            <a:br>
              <a:rPr lang="en-US" dirty="0" smtClean="0"/>
            </a:br>
            <a:r>
              <a:rPr lang="en-US" dirty="0" smtClean="0"/>
              <a:t>statements in </a:t>
            </a:r>
            <a:r>
              <a:rPr lang="en-US" dirty="0"/>
              <a:t>the DATA </a:t>
            </a:r>
            <a:r>
              <a:rPr lang="en-US" dirty="0" smtClean="0"/>
              <a:t>Step</a:t>
            </a:r>
            <a:br>
              <a:rPr lang="en-US" dirty="0" smtClean="0"/>
            </a:br>
            <a:r>
              <a:rPr lang="en-US" dirty="0" smtClean="0"/>
              <a:t>are</a:t>
            </a:r>
            <a:r>
              <a:rPr lang="en-US" dirty="0"/>
              <a:t> </a:t>
            </a:r>
            <a:r>
              <a:rPr lang="en-US" dirty="0" smtClean="0"/>
              <a:t>CALL SYMPUT </a:t>
            </a:r>
            <a:r>
              <a:rPr lang="en-US" dirty="0"/>
              <a:t>and </a:t>
            </a:r>
            <a:r>
              <a:rPr lang="en-US" dirty="0" smtClean="0"/>
              <a:t>STOP. </a:t>
            </a:r>
            <a:endParaRPr lang="en-US" dirty="0"/>
          </a:p>
        </p:txBody>
      </p:sp>
    </p:spTree>
    <p:extLst>
      <p:ext uri="{BB962C8B-B14F-4D97-AF65-F5344CB8AC3E}">
        <p14:creationId xmlns:p14="http://schemas.microsoft.com/office/powerpoint/2010/main" xmlns="" val="111309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dissolv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dissolve">
                                      <p:cBhvr>
                                        <p:cTn id="47" dur="5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dissolv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dirty="0" smtClean="0"/>
              <a:t>The SAS Supervisor</a:t>
            </a:r>
            <a:endParaRPr lang="en-US" dirty="0"/>
          </a:p>
        </p:txBody>
      </p:sp>
      <p:sp>
        <p:nvSpPr>
          <p:cNvPr id="3" name="Subtitle 2"/>
          <p:cNvSpPr>
            <a:spLocks noGrp="1"/>
          </p:cNvSpPr>
          <p:nvPr>
            <p:ph type="subTitle" idx="1"/>
          </p:nvPr>
        </p:nvSpPr>
        <p:spPr>
          <a:xfrm>
            <a:off x="1371600" y="2057400"/>
            <a:ext cx="6400800" cy="1219200"/>
          </a:xfrm>
        </p:spPr>
        <p:txBody>
          <a:bodyPr/>
          <a:lstStyle/>
          <a:p>
            <a:r>
              <a:rPr lang="en-US" dirty="0" smtClean="0"/>
              <a:t>By Don Henderson</a:t>
            </a:r>
          </a:p>
          <a:p>
            <a:r>
              <a:rPr lang="en-US" dirty="0" err="1" smtClean="0"/>
              <a:t>PhilaSUG</a:t>
            </a:r>
            <a:r>
              <a:rPr lang="en-US" dirty="0" smtClean="0"/>
              <a:t>, June 18, 2018</a:t>
            </a:r>
          </a:p>
          <a:p>
            <a:endParaRPr lang="en-US" dirty="0"/>
          </a:p>
        </p:txBody>
      </p:sp>
      <p:sp>
        <p:nvSpPr>
          <p:cNvPr id="4" name="Rectangle 3"/>
          <p:cNvSpPr/>
          <p:nvPr/>
        </p:nvSpPr>
        <p:spPr>
          <a:xfrm>
            <a:off x="228600" y="3201412"/>
            <a:ext cx="8610600" cy="3046988"/>
          </a:xfrm>
          <a:prstGeom prst="rect">
            <a:avLst/>
          </a:prstGeom>
        </p:spPr>
        <p:txBody>
          <a:bodyPr wrap="square">
            <a:spAutoFit/>
          </a:bodyPr>
          <a:lstStyle/>
          <a:p>
            <a:pPr algn="ctr"/>
            <a:r>
              <a:rPr lang="en-US" sz="2400" dirty="0" smtClean="0"/>
              <a:t>The SAS Supervisor paper, was originally presented</a:t>
            </a:r>
          </a:p>
          <a:p>
            <a:pPr algn="ctr"/>
            <a:r>
              <a:rPr lang="en-US" sz="2400" dirty="0" smtClean="0"/>
              <a:t>in the Tutorials Section of SUGI 83.</a:t>
            </a:r>
          </a:p>
          <a:p>
            <a:pPr algn="ctr"/>
            <a:endParaRPr lang="en-US" sz="2400" dirty="0" smtClean="0"/>
          </a:p>
          <a:p>
            <a:pPr algn="ctr"/>
            <a:r>
              <a:rPr lang="en-US" sz="2400" dirty="0" smtClean="0"/>
              <a:t>It has been presented/repeated countably</a:t>
            </a:r>
            <a:r>
              <a:rPr lang="en-US" sz="2400" baseline="0" dirty="0" smtClean="0"/>
              <a:t> </a:t>
            </a:r>
            <a:r>
              <a:rPr lang="en-US" sz="2400" dirty="0" smtClean="0"/>
              <a:t>infinite other</a:t>
            </a:r>
          </a:p>
          <a:p>
            <a:pPr algn="ctr"/>
            <a:r>
              <a:rPr lang="en-US" sz="2400" dirty="0" smtClean="0"/>
              <a:t>times and places including at SUGI 87, 88, 90, 91, 92</a:t>
            </a:r>
          </a:p>
          <a:p>
            <a:pPr algn="ctr"/>
            <a:endParaRPr lang="en-US" sz="2400" dirty="0" smtClean="0"/>
          </a:p>
          <a:p>
            <a:pPr algn="ctr"/>
            <a:r>
              <a:rPr lang="en-US" sz="2400" dirty="0" smtClean="0"/>
              <a:t>Online at </a:t>
            </a:r>
            <a:r>
              <a:rPr lang="en-US" sz="2400" dirty="0" smtClean="0">
                <a:hlinkClick r:id="rId2"/>
              </a:rPr>
              <a:t>https://communities.sas.com/t5/SAS-Communities-Library/The-SAS-Supervisor/ta-p/429216</a:t>
            </a:r>
            <a:endParaRPr lang="en-US" sz="2400" dirty="0" smtClean="0"/>
          </a:p>
        </p:txBody>
      </p:sp>
    </p:spTree>
    <p:extLst>
      <p:ext uri="{BB962C8B-B14F-4D97-AF65-F5344CB8AC3E}">
        <p14:creationId xmlns:p14="http://schemas.microsoft.com/office/powerpoint/2010/main" xmlns="" val="692194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SAS Jobs – 1 of 2</a:t>
            </a:r>
            <a:endParaRPr lang="en-US" dirty="0"/>
          </a:p>
        </p:txBody>
      </p:sp>
      <p:sp>
        <p:nvSpPr>
          <p:cNvPr id="3" name="TextBox 2"/>
          <p:cNvSpPr txBox="1"/>
          <p:nvPr/>
        </p:nvSpPr>
        <p:spPr>
          <a:xfrm>
            <a:off x="304800" y="1219200"/>
            <a:ext cx="8534400" cy="4493538"/>
          </a:xfrm>
          <a:prstGeom prst="rect">
            <a:avLst/>
          </a:prstGeom>
          <a:noFill/>
        </p:spPr>
        <p:txBody>
          <a:bodyPr wrap="square" rtlCol="0">
            <a:spAutoFit/>
          </a:bodyPr>
          <a:lstStyle/>
          <a:p>
            <a:pPr marL="285750" indent="-285750">
              <a:buFont typeface="Arial" panose="020B0604020202020204" pitchFamily="34" charset="0"/>
              <a:buChar char="•"/>
            </a:pPr>
            <a:r>
              <a:rPr lang="en-US" sz="2600" b="0" i="0" kern="1200" dirty="0" smtClean="0">
                <a:solidFill>
                  <a:schemeClr val="tx1"/>
                </a:solidFill>
                <a:effectLst/>
              </a:rPr>
              <a:t>Distinct compile and execute steps for all SAS jobs.</a:t>
            </a:r>
          </a:p>
          <a:p>
            <a:pPr marL="285750" indent="-285750">
              <a:buFont typeface="Arial" panose="020B0604020202020204" pitchFamily="34" charset="0"/>
              <a:buChar char="•"/>
            </a:pPr>
            <a:r>
              <a:rPr lang="en-US" sz="2600" b="0" i="0" kern="1200" dirty="0" smtClean="0">
                <a:solidFill>
                  <a:schemeClr val="tx1"/>
                </a:solidFill>
                <a:effectLst/>
              </a:rPr>
              <a:t>The SAS Supervisor, handles the compile and execution steps of a SAS job.</a:t>
            </a:r>
          </a:p>
          <a:p>
            <a:pPr marL="285750" indent="-285750">
              <a:buFont typeface="Arial" panose="020B0604020202020204" pitchFamily="34" charset="0"/>
              <a:buChar char="•"/>
            </a:pPr>
            <a:r>
              <a:rPr lang="en-US" sz="2600" b="0" i="0" kern="1200" dirty="0" smtClean="0">
                <a:solidFill>
                  <a:schemeClr val="tx1"/>
                </a:solidFill>
                <a:effectLst/>
              </a:rPr>
              <a:t>Distinct compile step and execution steps for each DATA or PROC step in a SAS job.</a:t>
            </a:r>
          </a:p>
          <a:p>
            <a:pPr marL="742950" lvl="1" indent="-285750">
              <a:buFont typeface="Arial" panose="020B0604020202020204" pitchFamily="34" charset="0"/>
              <a:buChar char="•"/>
            </a:pPr>
            <a:r>
              <a:rPr lang="en-US" sz="2600" b="0" i="0" kern="1200" dirty="0" smtClean="0">
                <a:solidFill>
                  <a:schemeClr val="tx1"/>
                </a:solidFill>
                <a:effectLst/>
              </a:rPr>
              <a:t>Compiled &amp; executed independently according to their sequence in the program.</a:t>
            </a:r>
          </a:p>
          <a:p>
            <a:pPr marL="742950" lvl="1" indent="-285750">
              <a:buFont typeface="Arial" panose="020B0604020202020204" pitchFamily="34" charset="0"/>
              <a:buChar char="•"/>
            </a:pPr>
            <a:r>
              <a:rPr lang="en-US" sz="2600" b="0" i="0" kern="1200" dirty="0" smtClean="0">
                <a:solidFill>
                  <a:schemeClr val="tx1"/>
                </a:solidFill>
                <a:effectLst/>
              </a:rPr>
              <a:t>The first DATA/PROC step is compiled and then executed; this is then followed by the compilation and the execution for the next DATA/PROC step, etc.</a:t>
            </a:r>
          </a:p>
          <a:p>
            <a:pPr marL="742950" lvl="1" indent="-285750">
              <a:buFont typeface="Arial" panose="020B0604020202020204" pitchFamily="34" charset="0"/>
              <a:buChar char="•"/>
            </a:pPr>
            <a:r>
              <a:rPr lang="en-US" sz="2600" b="0" i="0" kern="1200" dirty="0" smtClean="0">
                <a:solidFill>
                  <a:schemeClr val="tx1"/>
                </a:solidFill>
                <a:effectLst/>
              </a:rPr>
              <a:t>The SAS Supervisor controls this processing.</a:t>
            </a:r>
          </a:p>
        </p:txBody>
      </p:sp>
    </p:spTree>
    <p:extLst>
      <p:ext uri="{BB962C8B-B14F-4D97-AF65-F5344CB8AC3E}">
        <p14:creationId xmlns:p14="http://schemas.microsoft.com/office/powerpoint/2010/main" xmlns="" val="2774905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SAS Jobs – 2 of 2</a:t>
            </a:r>
            <a:endParaRPr lang="en-US" dirty="0"/>
          </a:p>
        </p:txBody>
      </p:sp>
      <p:sp>
        <p:nvSpPr>
          <p:cNvPr id="3" name="TextBox 2"/>
          <p:cNvSpPr txBox="1"/>
          <p:nvPr/>
        </p:nvSpPr>
        <p:spPr>
          <a:xfrm>
            <a:off x="304800" y="1219200"/>
            <a:ext cx="8534400" cy="4893647"/>
          </a:xfrm>
          <a:prstGeom prst="rect">
            <a:avLst/>
          </a:prstGeom>
          <a:noFill/>
        </p:spPr>
        <p:txBody>
          <a:bodyPr wrap="square" rtlCol="0">
            <a:spAutoFit/>
          </a:bodyPr>
          <a:lstStyle/>
          <a:p>
            <a:pPr marL="285750" lvl="0" indent="-285750">
              <a:buFont typeface="Arial" panose="020B0604020202020204" pitchFamily="34" charset="0"/>
              <a:buChar char="•"/>
            </a:pPr>
            <a:r>
              <a:rPr lang="en-US" sz="2600" b="0" i="0" kern="1200" dirty="0" smtClean="0">
                <a:solidFill>
                  <a:schemeClr val="tx1"/>
                </a:solidFill>
                <a:effectLst/>
              </a:rPr>
              <a:t>The SAS programmer has tools that allows him/her take full advantage of the compile/ execute structure for SAS jobs. For example:</a:t>
            </a:r>
          </a:p>
          <a:p>
            <a:pPr marL="742950" lvl="1" indent="-285750">
              <a:buFont typeface="Arial" panose="020B0604020202020204" pitchFamily="34" charset="0"/>
              <a:buChar char="•"/>
            </a:pPr>
            <a:r>
              <a:rPr lang="en-US" sz="2600" b="0" i="0" kern="1200" dirty="0" smtClean="0">
                <a:solidFill>
                  <a:schemeClr val="tx1"/>
                </a:solidFill>
                <a:effectLst/>
              </a:rPr>
              <a:t>The Macro Language, can be used to control the sequence of DATA/PROC steps seen by the Supervisor and of the statements contained within each step.</a:t>
            </a:r>
          </a:p>
          <a:p>
            <a:pPr marL="742950" lvl="1" indent="-285750">
              <a:buFont typeface="Arial" panose="020B0604020202020204" pitchFamily="34" charset="0"/>
              <a:buChar char="•"/>
            </a:pPr>
            <a:r>
              <a:rPr lang="en-US" sz="2600" b="0" i="0" kern="1200" dirty="0" smtClean="0">
                <a:solidFill>
                  <a:schemeClr val="tx1"/>
                </a:solidFill>
                <a:effectLst/>
              </a:rPr>
              <a:t>Techniques</a:t>
            </a:r>
            <a:r>
              <a:rPr lang="en-US" sz="2600" b="0" i="0" kern="1200" baseline="0" dirty="0" smtClean="0">
                <a:solidFill>
                  <a:schemeClr val="tx1"/>
                </a:solidFill>
                <a:effectLst/>
              </a:rPr>
              <a:t> and tools are available w</a:t>
            </a:r>
            <a:r>
              <a:rPr lang="en-US" sz="2600" b="0" i="0" kern="1200" dirty="0" smtClean="0">
                <a:solidFill>
                  <a:schemeClr val="tx1"/>
                </a:solidFill>
                <a:effectLst/>
              </a:rPr>
              <a:t>ithin a given DATA Step as</a:t>
            </a:r>
            <a:r>
              <a:rPr lang="en-US" sz="2600" b="0" i="0" kern="1200" baseline="0" dirty="0" smtClean="0">
                <a:solidFill>
                  <a:schemeClr val="tx1"/>
                </a:solidFill>
                <a:effectLst/>
              </a:rPr>
              <a:t> well. For example:</a:t>
            </a:r>
          </a:p>
          <a:p>
            <a:pPr marL="1200150" lvl="2" indent="-285750">
              <a:buFont typeface="Arial" panose="020B0604020202020204" pitchFamily="34" charset="0"/>
              <a:buChar char="•"/>
            </a:pPr>
            <a:r>
              <a:rPr lang="en-US" sz="2600" b="0" i="0" kern="1200" dirty="0" smtClean="0">
                <a:solidFill>
                  <a:schemeClr val="tx1"/>
                </a:solidFill>
                <a:effectLst/>
              </a:rPr>
              <a:t>Conditional execution of a read operation</a:t>
            </a:r>
          </a:p>
          <a:p>
            <a:pPr marL="1200150" lvl="2" indent="-285750">
              <a:buFont typeface="Arial" panose="020B0604020202020204" pitchFamily="34" charset="0"/>
              <a:buChar char="•"/>
            </a:pPr>
            <a:r>
              <a:rPr lang="en-US" sz="2600" b="0" i="0" kern="1200" dirty="0" smtClean="0">
                <a:solidFill>
                  <a:schemeClr val="tx1"/>
                </a:solidFill>
                <a:effectLst/>
              </a:rPr>
              <a:t>Reading data within a loop - now</a:t>
            </a:r>
            <a:r>
              <a:rPr lang="en-US" sz="2600" b="0" i="0" kern="1200" baseline="0" dirty="0" smtClean="0">
                <a:solidFill>
                  <a:schemeClr val="tx1"/>
                </a:solidFill>
                <a:effectLst/>
              </a:rPr>
              <a:t> known as the </a:t>
            </a:r>
            <a:r>
              <a:rPr lang="en-US" sz="2600" b="0" i="0" kern="1200" dirty="0" smtClean="0">
                <a:solidFill>
                  <a:schemeClr val="tx1"/>
                </a:solidFill>
                <a:effectLst/>
              </a:rPr>
              <a:t>DOW loop and Paul </a:t>
            </a:r>
            <a:r>
              <a:rPr lang="en-US" sz="2600" b="0" i="0" kern="1200" dirty="0" err="1" smtClean="0">
                <a:solidFill>
                  <a:schemeClr val="tx1"/>
                </a:solidFill>
                <a:effectLst/>
              </a:rPr>
              <a:t>Dorfman</a:t>
            </a:r>
            <a:r>
              <a:rPr lang="en-US" sz="2600" b="0" i="0" kern="1200" dirty="0" smtClean="0">
                <a:solidFill>
                  <a:schemeClr val="tx1"/>
                </a:solidFill>
                <a:effectLst/>
              </a:rPr>
              <a:t> will expand upon the DOW loop in his presentation.</a:t>
            </a:r>
            <a:endParaRPr lang="en-US" sz="2600" dirty="0"/>
          </a:p>
        </p:txBody>
      </p:sp>
    </p:spTree>
    <p:extLst>
      <p:ext uri="{BB962C8B-B14F-4D97-AF65-F5344CB8AC3E}">
        <p14:creationId xmlns:p14="http://schemas.microsoft.com/office/powerpoint/2010/main" xmlns="" val="2540826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Compile Time Processing</a:t>
            </a:r>
            <a:endParaRPr lang="en-US" dirty="0"/>
          </a:p>
        </p:txBody>
      </p:sp>
      <p:sp>
        <p:nvSpPr>
          <p:cNvPr id="3" name="TextBox 2"/>
          <p:cNvSpPr txBox="1"/>
          <p:nvPr/>
        </p:nvSpPr>
        <p:spPr>
          <a:xfrm>
            <a:off x="304800" y="1219200"/>
            <a:ext cx="8534400" cy="4093428"/>
          </a:xfrm>
          <a:prstGeom prst="rect">
            <a:avLst/>
          </a:prstGeom>
          <a:noFill/>
        </p:spPr>
        <p:txBody>
          <a:bodyPr wrap="square" rtlCol="0">
            <a:spAutoFit/>
          </a:bodyPr>
          <a:lstStyle/>
          <a:p>
            <a:r>
              <a:rPr lang="en-US" sz="2600" dirty="0" smtClean="0"/>
              <a:t>At compile time, the SAS Supervisor creates both permanent and transient</a:t>
            </a:r>
            <a:r>
              <a:rPr lang="en-US" sz="2600" baseline="0" dirty="0" smtClean="0"/>
              <a:t> entities.</a:t>
            </a:r>
          </a:p>
          <a:p>
            <a:endParaRPr lang="en-US" sz="2600" dirty="0" smtClean="0"/>
          </a:p>
          <a:p>
            <a:pPr marL="342900" indent="-342900">
              <a:buFont typeface="Arial" panose="020B0604020202020204" pitchFamily="34" charset="0"/>
              <a:buChar char="•"/>
            </a:pPr>
            <a:r>
              <a:rPr lang="en-US" sz="2600" dirty="0" smtClean="0"/>
              <a:t>The</a:t>
            </a:r>
            <a:r>
              <a:rPr lang="en-US" sz="2600" baseline="0" dirty="0" smtClean="0"/>
              <a:t> p</a:t>
            </a:r>
            <a:r>
              <a:rPr lang="en-US" sz="2600" dirty="0" smtClean="0"/>
              <a:t>rimary permanent entity is the directory or header portion of the SAS data set.</a:t>
            </a:r>
            <a:r>
              <a:rPr lang="en-US" sz="2600" baseline="0" dirty="0" smtClean="0"/>
              <a:t> T</a:t>
            </a:r>
            <a:r>
              <a:rPr lang="en-US" sz="2600" dirty="0" smtClean="0"/>
              <a:t>he data is added to the data set at execution time.</a:t>
            </a:r>
            <a:br>
              <a:rPr lang="en-US" sz="2600" dirty="0" smtClean="0"/>
            </a:br>
            <a:endParaRPr lang="en-US" sz="2600" dirty="0" smtClean="0"/>
          </a:p>
          <a:p>
            <a:pPr marL="342900" lvl="0" indent="-342900">
              <a:buFont typeface="Arial" panose="020B0604020202020204" pitchFamily="34" charset="0"/>
              <a:buChar char="•"/>
            </a:pPr>
            <a:r>
              <a:rPr lang="en-US" sz="2600" dirty="0" smtClean="0"/>
              <a:t>The primary transient entities</a:t>
            </a:r>
            <a:r>
              <a:rPr lang="en-US" sz="2600" baseline="0" dirty="0" smtClean="0"/>
              <a:t> are a</a:t>
            </a:r>
            <a:r>
              <a:rPr lang="en-US" sz="2600" dirty="0" smtClean="0"/>
              <a:t> variety of buffers, flags and work areas which, at execution time, control the creation of the desired output.</a:t>
            </a:r>
          </a:p>
        </p:txBody>
      </p:sp>
    </p:spTree>
    <p:extLst>
      <p:ext uri="{BB962C8B-B14F-4D97-AF65-F5344CB8AC3E}">
        <p14:creationId xmlns:p14="http://schemas.microsoft.com/office/powerpoint/2010/main" xmlns="" val="81405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Compile Time Processing</a:t>
            </a:r>
            <a:endParaRPr lang="en-US" dirty="0"/>
          </a:p>
        </p:txBody>
      </p:sp>
      <p:sp>
        <p:nvSpPr>
          <p:cNvPr id="3" name="TextBox 2"/>
          <p:cNvSpPr txBox="1"/>
          <p:nvPr/>
        </p:nvSpPr>
        <p:spPr>
          <a:xfrm>
            <a:off x="304800" y="1219200"/>
            <a:ext cx="8534400" cy="4493538"/>
          </a:xfrm>
          <a:prstGeom prst="rect">
            <a:avLst/>
          </a:prstGeom>
          <a:noFill/>
        </p:spPr>
        <p:txBody>
          <a:bodyPr wrap="square" rtlCol="0">
            <a:spAutoFit/>
          </a:bodyPr>
          <a:lstStyle/>
          <a:p>
            <a:pPr lvl="0"/>
            <a:r>
              <a:rPr lang="en-US" sz="2600" dirty="0" smtClean="0"/>
              <a:t>Partial list of the SAS Supervisor compile</a:t>
            </a:r>
            <a:r>
              <a:rPr lang="en-US" sz="2600" baseline="0" dirty="0" smtClean="0"/>
              <a:t> time activities:</a:t>
            </a:r>
          </a:p>
          <a:p>
            <a:pPr marL="457200" lvl="0" indent="-457200">
              <a:buFont typeface="Arial" panose="020B0604020202020204" pitchFamily="34" charset="0"/>
              <a:buChar char="•"/>
            </a:pPr>
            <a:r>
              <a:rPr lang="en-US" sz="2600" dirty="0" smtClean="0"/>
              <a:t>Syntax scan</a:t>
            </a:r>
            <a:r>
              <a:rPr lang="en-US" sz="2600" baseline="0" dirty="0" smtClean="0"/>
              <a:t> and d</a:t>
            </a:r>
            <a:r>
              <a:rPr lang="en-US" sz="2600" dirty="0" smtClean="0"/>
              <a:t>efining of input and output files including variable names, their locations and attributes.</a:t>
            </a:r>
          </a:p>
          <a:p>
            <a:pPr marL="457200" lvl="0" indent="-457200">
              <a:buFont typeface="Arial" panose="020B0604020202020204" pitchFamily="34" charset="0"/>
              <a:buChar char="•"/>
            </a:pPr>
            <a:r>
              <a:rPr lang="en-US" sz="2600" dirty="0" smtClean="0"/>
              <a:t>Creation of the Program Data Vector (AKA the PDV).</a:t>
            </a:r>
          </a:p>
          <a:p>
            <a:pPr marL="457200" lvl="0" indent="-457200">
              <a:buFont typeface="Arial" panose="020B0604020202020204" pitchFamily="34" charset="0"/>
              <a:buChar char="•"/>
            </a:pPr>
            <a:r>
              <a:rPr lang="en-US" sz="2600" dirty="0" smtClean="0"/>
              <a:t>Specification of variables to be written to the output SAS data set.</a:t>
            </a:r>
          </a:p>
          <a:p>
            <a:pPr marL="457200" lvl="0" indent="-457200">
              <a:buFont typeface="Arial" panose="020B0604020202020204" pitchFamily="34" charset="0"/>
              <a:buChar char="•"/>
            </a:pPr>
            <a:r>
              <a:rPr lang="en-US" sz="2600" dirty="0" smtClean="0"/>
              <a:t>Specification of variables which are to be initialized to missing by the SAS Supervisor between executions of the DATA Step and during read operations.</a:t>
            </a:r>
          </a:p>
          <a:p>
            <a:pPr marL="457200" lvl="0" indent="-457200">
              <a:buFont typeface="Arial" panose="020B0604020202020204" pitchFamily="34" charset="0"/>
              <a:buChar char="•"/>
            </a:pPr>
            <a:r>
              <a:rPr lang="en-US" sz="2600" dirty="0" smtClean="0"/>
              <a:t>Creation of a variety of </a:t>
            </a:r>
            <a:r>
              <a:rPr lang="en-US" sz="2600" i="1" dirty="0" smtClean="0"/>
              <a:t>flag variables</a:t>
            </a:r>
            <a:r>
              <a:rPr lang="en-US" sz="2600" dirty="0" smtClean="0"/>
              <a:t> which are used by the Supervisor at execution time.</a:t>
            </a:r>
          </a:p>
        </p:txBody>
      </p:sp>
    </p:spTree>
    <p:extLst>
      <p:ext uri="{BB962C8B-B14F-4D97-AF65-F5344CB8AC3E}">
        <p14:creationId xmlns:p14="http://schemas.microsoft.com/office/powerpoint/2010/main" xmlns="" val="225205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Creation of the Program Data Vector</a:t>
            </a:r>
            <a:endParaRPr lang="en-US" dirty="0"/>
          </a:p>
        </p:txBody>
      </p:sp>
      <p:sp>
        <p:nvSpPr>
          <p:cNvPr id="3" name="TextBox 2"/>
          <p:cNvSpPr txBox="1"/>
          <p:nvPr/>
        </p:nvSpPr>
        <p:spPr>
          <a:xfrm>
            <a:off x="304800" y="1219200"/>
            <a:ext cx="8534400" cy="4493538"/>
          </a:xfrm>
          <a:prstGeom prst="rect">
            <a:avLst/>
          </a:prstGeom>
          <a:noFill/>
        </p:spPr>
        <p:txBody>
          <a:bodyPr wrap="square" rtlCol="0">
            <a:spAutoFit/>
          </a:bodyPr>
          <a:lstStyle/>
          <a:p>
            <a:pPr marL="0" indent="0">
              <a:buFont typeface="Arial" panose="020B0604020202020204" pitchFamily="34" charset="0"/>
              <a:buNone/>
            </a:pPr>
            <a:r>
              <a:rPr lang="en-US" sz="2600" dirty="0" smtClean="0"/>
              <a:t>The Program Data Vector (PDV) is a logical constru</a:t>
            </a:r>
            <a:r>
              <a:rPr lang="en-US" sz="2600" baseline="0" dirty="0" smtClean="0"/>
              <a:t>ct.</a:t>
            </a:r>
          </a:p>
          <a:p>
            <a:pPr marL="0" indent="0">
              <a:buFont typeface="Arial" panose="020B0604020202020204" pitchFamily="34" charset="0"/>
              <a:buNone/>
            </a:pPr>
            <a:endParaRPr lang="en-US" sz="2600" baseline="0" dirty="0" smtClean="0"/>
          </a:p>
          <a:p>
            <a:pPr marL="342900" indent="-342900">
              <a:buFont typeface="Arial" panose="020B0604020202020204" pitchFamily="34" charset="0"/>
              <a:buChar char="•"/>
            </a:pPr>
            <a:r>
              <a:rPr lang="en-US" sz="2600" baseline="0" dirty="0" smtClean="0"/>
              <a:t>It is a </a:t>
            </a:r>
            <a:r>
              <a:rPr lang="en-US" sz="2600" i="1" baseline="0" dirty="0" smtClean="0"/>
              <a:t>buffer</a:t>
            </a:r>
            <a:r>
              <a:rPr lang="en-US" sz="2600" baseline="0" dirty="0" smtClean="0"/>
              <a:t> </a:t>
            </a:r>
            <a:r>
              <a:rPr lang="en-US" sz="2600" dirty="0" smtClean="0"/>
              <a:t>which includes all variables referenced either explicitly or implicitly in the DATA Step.</a:t>
            </a:r>
          </a:p>
          <a:p>
            <a:pPr marL="342900" indent="-342900">
              <a:buFont typeface="Arial" panose="020B0604020202020204" pitchFamily="34" charset="0"/>
              <a:buChar char="•"/>
            </a:pPr>
            <a:r>
              <a:rPr lang="en-US" sz="2600" dirty="0" smtClean="0"/>
              <a:t>At execution time it</a:t>
            </a:r>
            <a:r>
              <a:rPr lang="en-US" sz="2600" baseline="0" dirty="0" smtClean="0"/>
              <a:t> is</a:t>
            </a:r>
            <a:r>
              <a:rPr lang="en-US" sz="2600" dirty="0" smtClean="0"/>
              <a:t> the location where the working values of variables are stored as they are processed by the DATA Step </a:t>
            </a:r>
            <a:r>
              <a:rPr lang="en-US" sz="2600" i="1" dirty="0" smtClean="0"/>
              <a:t>program</a:t>
            </a:r>
            <a:r>
              <a:rPr lang="en-US" sz="2600" dirty="0" smtClean="0"/>
              <a:t>.</a:t>
            </a:r>
          </a:p>
          <a:p>
            <a:pPr marL="342900" indent="-342900">
              <a:buFont typeface="Arial" panose="020B0604020202020204" pitchFamily="34" charset="0"/>
              <a:buChar char="•"/>
            </a:pPr>
            <a:r>
              <a:rPr lang="en-US" sz="2600" dirty="0" smtClean="0"/>
              <a:t>Created at compile time by the SAS Supervisor.</a:t>
            </a:r>
          </a:p>
          <a:p>
            <a:pPr marL="342900" indent="-342900">
              <a:buFont typeface="Arial" panose="020B0604020202020204" pitchFamily="34" charset="0"/>
              <a:buChar char="•"/>
            </a:pPr>
            <a:r>
              <a:rPr lang="en-US" sz="2600" dirty="0" smtClean="0"/>
              <a:t>Variables are added to the PDV sequentially as they are encountered during the parsing and interpretation of SAS source statements.</a:t>
            </a:r>
            <a:endParaRPr lang="en-US" sz="2600" dirty="0"/>
          </a:p>
        </p:txBody>
      </p:sp>
    </p:spTree>
    <p:extLst>
      <p:ext uri="{BB962C8B-B14F-4D97-AF65-F5344CB8AC3E}">
        <p14:creationId xmlns:p14="http://schemas.microsoft.com/office/powerpoint/2010/main" xmlns="" val="117482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Creation of the Program Data Vector</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24250" y="1800225"/>
            <a:ext cx="5314950" cy="4143375"/>
          </a:xfrm>
          <a:prstGeom prst="rect">
            <a:avLst/>
          </a:prstGeom>
        </p:spPr>
      </p:pic>
      <p:sp>
        <p:nvSpPr>
          <p:cNvPr id="6" name="Oval Callout 5"/>
          <p:cNvSpPr/>
          <p:nvPr/>
        </p:nvSpPr>
        <p:spPr>
          <a:xfrm>
            <a:off x="381000" y="1850886"/>
            <a:ext cx="3124200" cy="1730514"/>
          </a:xfrm>
          <a:prstGeom prst="wedgeEllipseCallout">
            <a:avLst>
              <a:gd name="adj1" fmla="val 51931"/>
              <a:gd name="adj2" fmla="val 492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smtClean="0"/>
              <a:t>Variables are added to the PDV by the</a:t>
            </a:r>
            <a:r>
              <a:rPr lang="en-US" sz="1800" baseline="0" dirty="0" smtClean="0"/>
              <a:t> </a:t>
            </a:r>
            <a:r>
              <a:rPr lang="en-US" sz="1800" dirty="0" smtClean="0"/>
              <a:t>first occurrence or reference in the SAS source</a:t>
            </a:r>
            <a:r>
              <a:rPr lang="en-US" sz="1800" baseline="0" dirty="0" smtClean="0"/>
              <a:t> statements.</a:t>
            </a:r>
            <a:endParaRPr lang="en-US" dirty="0"/>
          </a:p>
        </p:txBody>
      </p:sp>
      <p:cxnSp>
        <p:nvCxnSpPr>
          <p:cNvPr id="7" name="Straight Arrow Connector 6"/>
          <p:cNvCxnSpPr/>
          <p:nvPr/>
        </p:nvCxnSpPr>
        <p:spPr>
          <a:xfrm flipV="1">
            <a:off x="3590928" y="2069686"/>
            <a:ext cx="777872" cy="151171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590928" y="2222086"/>
            <a:ext cx="930272" cy="135931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590928" y="2374487"/>
            <a:ext cx="1082672" cy="119462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3524250" y="2526888"/>
            <a:ext cx="1276350" cy="106065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3557592" y="3057216"/>
            <a:ext cx="1387472" cy="53032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60561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1467</TotalTime>
  <Words>2730</Words>
  <Application>Microsoft Office PowerPoint</Application>
  <PresentationFormat>On-screen Show (4:3)</PresentationFormat>
  <Paragraphs>251</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The SAS Supervisor</vt:lpstr>
      <vt:lpstr>Abstract</vt:lpstr>
      <vt:lpstr>Functions of the SAS Supervisor</vt:lpstr>
      <vt:lpstr>Structure of SAS Jobs – 1 of 2</vt:lpstr>
      <vt:lpstr>Structure of SAS Jobs – 2 of 2</vt:lpstr>
      <vt:lpstr>Compile Time Processing</vt:lpstr>
      <vt:lpstr>Compile Time Processing</vt:lpstr>
      <vt:lpstr>Creation of the Program Data Vector</vt:lpstr>
      <vt:lpstr>Creation of the Program Data Vector</vt:lpstr>
      <vt:lpstr>Some Differences from Jurassic Times</vt:lpstr>
      <vt:lpstr>Specification of Variables for Output</vt:lpstr>
      <vt:lpstr>The DKT Table – Order of Operation</vt:lpstr>
      <vt:lpstr>DKT Rules – 1 of 3</vt:lpstr>
      <vt:lpstr>DKT Rules – 2 of 3</vt:lpstr>
      <vt:lpstr>DKT Rules – 3 of 3</vt:lpstr>
      <vt:lpstr>Initialization to Missing Values</vt:lpstr>
      <vt:lpstr>ITMV Rules – 1 of 2</vt:lpstr>
      <vt:lpstr>ITMV Rules – 2 of 2</vt:lpstr>
      <vt:lpstr>Process Control Flags</vt:lpstr>
      <vt:lpstr>Compile Time Constructs</vt:lpstr>
      <vt:lpstr>Non-Executable/Information Statements</vt:lpstr>
      <vt:lpstr>Execution Time</vt:lpstr>
      <vt:lpstr>Execution Time Program Flow</vt:lpstr>
      <vt:lpstr>Expanded Flow Diagram</vt:lpstr>
      <vt:lpstr>The DSFF and EDSF Flags</vt:lpstr>
      <vt:lpstr>Set/Merge Operations Overview</vt:lpstr>
      <vt:lpstr>SET – More than 1 Data Set, No BY</vt:lpstr>
      <vt:lpstr>SET – More than 1 Data Set, With BY</vt:lpstr>
      <vt:lpstr>MERGE – No BY</vt:lpstr>
      <vt:lpstr>MERGE – With a BY</vt:lpstr>
      <vt:lpstr>Example 1 – The DOW Loop</vt:lpstr>
      <vt:lpstr>Conditional Read Operation</vt:lpstr>
      <vt:lpstr>Compile Time Only</vt:lpstr>
      <vt:lpstr>The SAS Supervisor</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SAS Supervisor</dc:title>
  <dc:creator>DonH</dc:creator>
  <cp:lastModifiedBy>sashole</cp:lastModifiedBy>
  <cp:revision>48</cp:revision>
  <dcterms:created xsi:type="dcterms:W3CDTF">2016-06-02T09:50:54Z</dcterms:created>
  <dcterms:modified xsi:type="dcterms:W3CDTF">2018-06-19T02:22:28Z</dcterms:modified>
</cp:coreProperties>
</file>